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6" r:id="rId3"/>
  </p:sldMasterIdLst>
  <p:notesMasterIdLst>
    <p:notesMasterId r:id="rId27"/>
  </p:notesMasterIdLst>
  <p:handoutMasterIdLst>
    <p:handoutMasterId r:id="rId28"/>
  </p:handoutMasterIdLst>
  <p:sldIdLst>
    <p:sldId id="256" r:id="rId4"/>
    <p:sldId id="291" r:id="rId5"/>
    <p:sldId id="264" r:id="rId6"/>
    <p:sldId id="284" r:id="rId7"/>
    <p:sldId id="258" r:id="rId8"/>
    <p:sldId id="279" r:id="rId9"/>
    <p:sldId id="282" r:id="rId10"/>
    <p:sldId id="280" r:id="rId11"/>
    <p:sldId id="281" r:id="rId12"/>
    <p:sldId id="292" r:id="rId13"/>
    <p:sldId id="285" r:id="rId14"/>
    <p:sldId id="289" r:id="rId15"/>
    <p:sldId id="290" r:id="rId16"/>
    <p:sldId id="271" r:id="rId17"/>
    <p:sldId id="287" r:id="rId18"/>
    <p:sldId id="265" r:id="rId19"/>
    <p:sldId id="294" r:id="rId20"/>
    <p:sldId id="295" r:id="rId21"/>
    <p:sldId id="296" r:id="rId22"/>
    <p:sldId id="297" r:id="rId23"/>
    <p:sldId id="298" r:id="rId24"/>
    <p:sldId id="293" r:id="rId25"/>
    <p:sldId id="263" r:id="rId26"/>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9"/>
    <p:restoredTop sz="94674"/>
  </p:normalViewPr>
  <p:slideViewPr>
    <p:cSldViewPr snapToGrid="0" snapToObjects="1">
      <p:cViewPr>
        <p:scale>
          <a:sx n="84" d="100"/>
          <a:sy n="84" d="100"/>
        </p:scale>
        <p:origin x="510" y="13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0A46EE22-BC94-D64C-AFB7-BC024BCA85D9}" type="datetimeFigureOut">
              <a:rPr lang="fr-FR" smtClean="0"/>
              <a:t>23/03/2022</a:t>
            </a:fld>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8B278A88-77FB-1441-9BC3-907F2DFFC52B}" type="slidenum">
              <a:rPr lang="fr-FR" smtClean="0"/>
              <a:t>‹N°›</a:t>
            </a:fld>
            <a:endParaRPr lang="fr-FR"/>
          </a:p>
        </p:txBody>
      </p:sp>
    </p:spTree>
    <p:extLst>
      <p:ext uri="{BB962C8B-B14F-4D97-AF65-F5344CB8AC3E}">
        <p14:creationId xmlns:p14="http://schemas.microsoft.com/office/powerpoint/2010/main" val="15222664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D20E52-AF0C-E545-9656-CD4831621811}" type="datetimeFigureOut">
              <a:rPr lang="fr-FR" smtClean="0"/>
              <a:t>23/03/2022</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95FB062-5D5D-9545-8B80-D1B22F391723}" type="slidenum">
              <a:rPr lang="fr-FR" smtClean="0"/>
              <a:t>‹N°›</a:t>
            </a:fld>
            <a:endParaRPr lang="fr-FR"/>
          </a:p>
        </p:txBody>
      </p:sp>
    </p:spTree>
    <p:extLst>
      <p:ext uri="{BB962C8B-B14F-4D97-AF65-F5344CB8AC3E}">
        <p14:creationId xmlns:p14="http://schemas.microsoft.com/office/powerpoint/2010/main" val="6330342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195668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477287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userDrawn="1"/>
        </p:nvSpPr>
        <p:spPr>
          <a:xfrm>
            <a:off x="0" y="0"/>
            <a:ext cx="12192000" cy="5103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pic>
        <p:nvPicPr>
          <p:cNvPr id="12" name="Imag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17991" y="4429919"/>
            <a:ext cx="724616" cy="724616"/>
          </a:xfrm>
          <a:prstGeom prst="rect">
            <a:avLst/>
          </a:prstGeom>
        </p:spPr>
      </p:pic>
      <p:sp>
        <p:nvSpPr>
          <p:cNvPr id="2" name="Titre 1"/>
          <p:cNvSpPr>
            <a:spLocks noGrp="1"/>
          </p:cNvSpPr>
          <p:nvPr>
            <p:ph type="ctrTitle" hasCustomPrompt="1"/>
          </p:nvPr>
        </p:nvSpPr>
        <p:spPr>
          <a:xfrm>
            <a:off x="1524000" y="1122363"/>
            <a:ext cx="9144000" cy="2387600"/>
          </a:xfrm>
        </p:spPr>
        <p:txBody>
          <a:bodyPr anchor="b"/>
          <a:lstStyle>
            <a:lvl1pPr algn="ctr">
              <a:defRPr sz="6000">
                <a:solidFill>
                  <a:schemeClr val="tx1"/>
                </a:solidFill>
              </a:defRPr>
            </a:lvl1pPr>
          </a:lstStyle>
          <a:p>
            <a:r>
              <a:rPr lang="fr-FR" dirty="0"/>
              <a:t>Cliquez et modifiez </a:t>
            </a:r>
            <a:br>
              <a:rPr lang="fr-FR" dirty="0"/>
            </a:br>
            <a:r>
              <a:rPr lang="fr-FR" dirty="0"/>
              <a:t>le titre</a:t>
            </a:r>
          </a:p>
        </p:txBody>
      </p:sp>
      <p:sp>
        <p:nvSpPr>
          <p:cNvPr id="3" name="Sous-titre 2"/>
          <p:cNvSpPr>
            <a:spLocks noGrp="1"/>
          </p:cNvSpPr>
          <p:nvPr>
            <p:ph type="subTitle" idx="1" hasCustomPrompt="1"/>
          </p:nvPr>
        </p:nvSpPr>
        <p:spPr>
          <a:xfrm>
            <a:off x="1524000" y="3602038"/>
            <a:ext cx="9144000" cy="1329726"/>
          </a:xfrm>
        </p:spPr>
        <p:txBody>
          <a:bodyPr>
            <a:normAutofit/>
          </a:bodyPr>
          <a:lstStyle>
            <a:lvl1pPr marL="0" indent="0" algn="ctr">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style </a:t>
            </a:r>
            <a:br>
              <a:rPr lang="fr-FR" dirty="0"/>
            </a:br>
            <a:r>
              <a:rPr lang="fr-FR" dirty="0"/>
              <a:t>des sous-titres du masque</a:t>
            </a:r>
          </a:p>
        </p:txBody>
      </p:sp>
      <p:sp>
        <p:nvSpPr>
          <p:cNvPr id="4" name="Espace réservé de la date 3"/>
          <p:cNvSpPr>
            <a:spLocks noGrp="1"/>
          </p:cNvSpPr>
          <p:nvPr>
            <p:ph type="dt" sz="half" idx="10"/>
          </p:nvPr>
        </p:nvSpPr>
        <p:spPr>
          <a:xfrm>
            <a:off x="4724400" y="5936625"/>
            <a:ext cx="2743200" cy="365125"/>
          </a:xfrm>
          <a:ln>
            <a:noFill/>
          </a:ln>
        </p:spPr>
        <p:txBody>
          <a:bodyPr/>
          <a:lstStyle>
            <a:lvl1pPr algn="ctr">
              <a:defRPr/>
            </a:lvl1pPr>
          </a:lstStyle>
          <a:p>
            <a:fld id="{B68D8C26-4AEB-234B-B3D3-E224349CBB81}" type="datetime4">
              <a:rPr lang="fr-FR" smtClean="0"/>
              <a:t>23 mars 2022</a:t>
            </a:fld>
            <a:endParaRPr lang="fr-FR" dirty="0"/>
          </a:p>
        </p:txBody>
      </p:sp>
      <p:pic>
        <p:nvPicPr>
          <p:cNvPr id="5" name="Imag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8969" y="5812602"/>
            <a:ext cx="2746294" cy="676844"/>
          </a:xfrm>
          <a:prstGeom prst="rect">
            <a:avLst/>
          </a:prstGeom>
        </p:spPr>
      </p:pic>
      <p:pic>
        <p:nvPicPr>
          <p:cNvPr id="9" name="Imag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22194" y="5103508"/>
            <a:ext cx="3017724" cy="1754491"/>
          </a:xfrm>
          <a:prstGeom prst="rect">
            <a:avLst/>
          </a:prstGeom>
        </p:spPr>
      </p:pic>
    </p:spTree>
    <p:extLst>
      <p:ext uri="{BB962C8B-B14F-4D97-AF65-F5344CB8AC3E}">
        <p14:creationId xmlns:p14="http://schemas.microsoft.com/office/powerpoint/2010/main" val="27982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488346"/>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838200" y="365125"/>
            <a:ext cx="7734300" cy="548834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a:xfrm>
            <a:off x="4038600" y="6198574"/>
            <a:ext cx="4114800" cy="365125"/>
          </a:xfrm>
        </p:spPr>
        <p:txBody>
          <a:bodyPr/>
          <a:lstStyle/>
          <a:p>
            <a:r>
              <a:rPr lang="fr-FR"/>
              <a:t>Titre de votre présentation</a:t>
            </a:r>
          </a:p>
        </p:txBody>
      </p:sp>
      <p:pic>
        <p:nvPicPr>
          <p:cNvPr id="7" name="Image 6"/>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10323576" y="5853471"/>
            <a:ext cx="1868424" cy="1004529"/>
          </a:xfrm>
          <a:prstGeom prst="rect">
            <a:avLst/>
          </a:prstGeom>
        </p:spPr>
      </p:pic>
      <p:sp>
        <p:nvSpPr>
          <p:cNvPr id="9" name="Espace réservé de la date 3"/>
          <p:cNvSpPr>
            <a:spLocks noGrp="1"/>
          </p:cNvSpPr>
          <p:nvPr>
            <p:ph type="dt" sz="half" idx="10"/>
          </p:nvPr>
        </p:nvSpPr>
        <p:spPr>
          <a:xfrm>
            <a:off x="838200" y="6198574"/>
            <a:ext cx="2743200" cy="365125"/>
          </a:xfrm>
        </p:spPr>
        <p:txBody>
          <a:bodyPr/>
          <a:lstStyle/>
          <a:p>
            <a:fld id="{E87EC08D-FE15-7C4A-9664-585015FEADB2}" type="datetime4">
              <a:rPr lang="fr-FR" smtClean="0"/>
              <a:t>23 mars 2022</a:t>
            </a:fld>
            <a:endParaRPr lang="fr-FR" dirty="0"/>
          </a:p>
        </p:txBody>
      </p:sp>
      <p:sp>
        <p:nvSpPr>
          <p:cNvPr id="10" name="Espace réservé du numéro de diapositive 5"/>
          <p:cNvSpPr>
            <a:spLocks noGrp="1"/>
          </p:cNvSpPr>
          <p:nvPr>
            <p:ph type="sldNum" sz="quarter" idx="12"/>
          </p:nvPr>
        </p:nvSpPr>
        <p:spPr>
          <a:xfrm>
            <a:off x="8610600" y="6198574"/>
            <a:ext cx="551873" cy="365125"/>
          </a:xfrm>
        </p:spPr>
        <p:txBody>
          <a:bodyPr/>
          <a:lstStyle/>
          <a:p>
            <a:fld id="{EED327C1-9B52-E84F-AA7C-00A6A3646B94}" type="slidenum">
              <a:rPr lang="fr-FR" smtClean="0"/>
              <a:t>‹N°›</a:t>
            </a:fld>
            <a:endParaRPr lang="fr-FR"/>
          </a:p>
        </p:txBody>
      </p:sp>
    </p:spTree>
    <p:extLst>
      <p:ext uri="{BB962C8B-B14F-4D97-AF65-F5344CB8AC3E}">
        <p14:creationId xmlns:p14="http://schemas.microsoft.com/office/powerpoint/2010/main" val="91023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8E7490ED-7F69-4D3B-A2CE-9041D3FC1659}" type="datetimeFigureOut">
              <a:rPr lang="fr-FR" smtClean="0"/>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317624-DDA3-444F-A6FB-CDD1FE4AC160}" type="slidenum">
              <a:rPr lang="fr-FR" smtClean="0"/>
              <a:t>‹N°›</a:t>
            </a:fld>
            <a:endParaRPr lang="fr-FR"/>
          </a:p>
        </p:txBody>
      </p:sp>
    </p:spTree>
    <p:extLst>
      <p:ext uri="{BB962C8B-B14F-4D97-AF65-F5344CB8AC3E}">
        <p14:creationId xmlns:p14="http://schemas.microsoft.com/office/powerpoint/2010/main" val="507207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E7490ED-7F69-4D3B-A2CE-9041D3FC1659}" type="datetimeFigureOut">
              <a:rPr lang="fr-FR" smtClean="0"/>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317624-DDA3-444F-A6FB-CDD1FE4AC160}" type="slidenum">
              <a:rPr lang="fr-FR" smtClean="0"/>
              <a:t>‹N°›</a:t>
            </a:fld>
            <a:endParaRPr lang="fr-FR"/>
          </a:p>
        </p:txBody>
      </p:sp>
    </p:spTree>
    <p:extLst>
      <p:ext uri="{BB962C8B-B14F-4D97-AF65-F5344CB8AC3E}">
        <p14:creationId xmlns:p14="http://schemas.microsoft.com/office/powerpoint/2010/main" val="33559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8E7490ED-7F69-4D3B-A2CE-9041D3FC1659}" type="datetimeFigureOut">
              <a:rPr lang="fr-FR" smtClean="0"/>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317624-DDA3-444F-A6FB-CDD1FE4AC160}" type="slidenum">
              <a:rPr lang="fr-FR" smtClean="0"/>
              <a:t>‹N°›</a:t>
            </a:fld>
            <a:endParaRPr lang="fr-FR"/>
          </a:p>
        </p:txBody>
      </p:sp>
    </p:spTree>
    <p:extLst>
      <p:ext uri="{BB962C8B-B14F-4D97-AF65-F5344CB8AC3E}">
        <p14:creationId xmlns:p14="http://schemas.microsoft.com/office/powerpoint/2010/main" val="401336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E7490ED-7F69-4D3B-A2CE-9041D3FC1659}" type="datetimeFigureOut">
              <a:rPr lang="fr-FR" smtClean="0"/>
              <a:t>23/03/2022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317624-DDA3-444F-A6FB-CDD1FE4AC160}" type="slidenum">
              <a:rPr lang="fr-FR" smtClean="0"/>
              <a:t>‹N°›</a:t>
            </a:fld>
            <a:endParaRPr lang="fr-FR"/>
          </a:p>
        </p:txBody>
      </p:sp>
    </p:spTree>
    <p:extLst>
      <p:ext uri="{BB962C8B-B14F-4D97-AF65-F5344CB8AC3E}">
        <p14:creationId xmlns:p14="http://schemas.microsoft.com/office/powerpoint/2010/main" val="1726258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E7490ED-7F69-4D3B-A2CE-9041D3FC1659}" type="datetimeFigureOut">
              <a:rPr lang="fr-FR" smtClean="0"/>
              <a:t>23/03/2022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1317624-DDA3-444F-A6FB-CDD1FE4AC160}" type="slidenum">
              <a:rPr lang="fr-FR" smtClean="0"/>
              <a:t>‹N°›</a:t>
            </a:fld>
            <a:endParaRPr lang="fr-FR"/>
          </a:p>
        </p:txBody>
      </p:sp>
    </p:spTree>
    <p:extLst>
      <p:ext uri="{BB962C8B-B14F-4D97-AF65-F5344CB8AC3E}">
        <p14:creationId xmlns:p14="http://schemas.microsoft.com/office/powerpoint/2010/main" val="2158657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E7490ED-7F69-4D3B-A2CE-9041D3FC1659}" type="datetimeFigureOut">
              <a:rPr lang="fr-FR" smtClean="0"/>
              <a:t>23/03/2022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1317624-DDA3-444F-A6FB-CDD1FE4AC160}" type="slidenum">
              <a:rPr lang="fr-FR" smtClean="0"/>
              <a:t>‹N°›</a:t>
            </a:fld>
            <a:endParaRPr lang="fr-FR"/>
          </a:p>
        </p:txBody>
      </p:sp>
    </p:spTree>
    <p:extLst>
      <p:ext uri="{BB962C8B-B14F-4D97-AF65-F5344CB8AC3E}">
        <p14:creationId xmlns:p14="http://schemas.microsoft.com/office/powerpoint/2010/main" val="1394802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7490ED-7F69-4D3B-A2CE-9041D3FC1659}" type="datetimeFigureOut">
              <a:rPr lang="fr-FR" smtClean="0"/>
              <a:t>23/03/2022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1317624-DDA3-444F-A6FB-CDD1FE4AC160}" type="slidenum">
              <a:rPr lang="fr-FR" smtClean="0"/>
              <a:t>‹N°›</a:t>
            </a:fld>
            <a:endParaRPr lang="fr-FR"/>
          </a:p>
        </p:txBody>
      </p:sp>
    </p:spTree>
    <p:extLst>
      <p:ext uri="{BB962C8B-B14F-4D97-AF65-F5344CB8AC3E}">
        <p14:creationId xmlns:p14="http://schemas.microsoft.com/office/powerpoint/2010/main" val="1235545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E7490ED-7F69-4D3B-A2CE-9041D3FC1659}" type="datetimeFigureOut">
              <a:rPr lang="fr-FR" smtClean="0"/>
              <a:t>23/03/2022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317624-DDA3-444F-A6FB-CDD1FE4AC160}" type="slidenum">
              <a:rPr lang="fr-FR" smtClean="0"/>
              <a:t>‹N°›</a:t>
            </a:fld>
            <a:endParaRPr lang="fr-FR"/>
          </a:p>
        </p:txBody>
      </p:sp>
    </p:spTree>
    <p:extLst>
      <p:ext uri="{BB962C8B-B14F-4D97-AF65-F5344CB8AC3E}">
        <p14:creationId xmlns:p14="http://schemas.microsoft.com/office/powerpoint/2010/main" val="790052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8E7490ED-7F69-4D3B-A2CE-9041D3FC1659}" type="datetimeFigureOut">
              <a:rPr lang="fr-FR" smtClean="0"/>
              <a:t>23/03/2022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1317624-DDA3-444F-A6FB-CDD1FE4AC160}" type="slidenum">
              <a:rPr lang="fr-FR" smtClean="0"/>
              <a:t>‹N°›</a:t>
            </a:fld>
            <a:endParaRPr lang="fr-FR"/>
          </a:p>
        </p:txBody>
      </p:sp>
    </p:spTree>
    <p:extLst>
      <p:ext uri="{BB962C8B-B14F-4D97-AF65-F5344CB8AC3E}">
        <p14:creationId xmlns:p14="http://schemas.microsoft.com/office/powerpoint/2010/main" val="6896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fr-FR" dirty="0"/>
              <a:t>Cliquez et modifiez le titre</a:t>
            </a:r>
          </a:p>
        </p:txBody>
      </p:sp>
      <p:sp>
        <p:nvSpPr>
          <p:cNvPr id="3" name="Espace réservé du texte 2"/>
          <p:cNvSpPr>
            <a:spLocks noGrp="1"/>
          </p:cNvSpPr>
          <p:nvPr>
            <p:ph type="body" idx="1"/>
          </p:nvPr>
        </p:nvSpPr>
        <p:spPr>
          <a:xfrm>
            <a:off x="831850" y="4589463"/>
            <a:ext cx="10515600" cy="1500187"/>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
        <p:nvSpPr>
          <p:cNvPr id="4" name="Espace réservé de la date 3"/>
          <p:cNvSpPr>
            <a:spLocks noGrp="1"/>
          </p:cNvSpPr>
          <p:nvPr>
            <p:ph type="dt" sz="half" idx="10"/>
          </p:nvPr>
        </p:nvSpPr>
        <p:spPr>
          <a:xfrm>
            <a:off x="838200" y="6198574"/>
            <a:ext cx="2743200" cy="365125"/>
          </a:xfrm>
        </p:spPr>
        <p:txBody>
          <a:bodyPr/>
          <a:lstStyle>
            <a:lvl1pPr>
              <a:defRPr>
                <a:solidFill>
                  <a:schemeClr val="tx1"/>
                </a:solidFill>
              </a:defRPr>
            </a:lvl1pPr>
          </a:lstStyle>
          <a:p>
            <a:fld id="{F10268DD-7FAD-A04C-AED7-A0BB638CEBE3}" type="datetime4">
              <a:rPr lang="fr-FR" smtClean="0"/>
              <a:t>23 mars 2022</a:t>
            </a:fld>
            <a:endParaRPr lang="fr-FR" dirty="0"/>
          </a:p>
        </p:txBody>
      </p:sp>
      <p:sp>
        <p:nvSpPr>
          <p:cNvPr id="5" name="Espace réservé du pied de page 4"/>
          <p:cNvSpPr>
            <a:spLocks noGrp="1"/>
          </p:cNvSpPr>
          <p:nvPr>
            <p:ph type="ftr" sz="quarter" idx="11"/>
          </p:nvPr>
        </p:nvSpPr>
        <p:spPr>
          <a:xfrm>
            <a:off x="4038600" y="6198574"/>
            <a:ext cx="4114800" cy="365125"/>
          </a:xfrm>
        </p:spPr>
        <p:txBody>
          <a:bodyPr/>
          <a:lstStyle>
            <a:lvl1pPr>
              <a:defRPr>
                <a:solidFill>
                  <a:schemeClr val="tx1"/>
                </a:solidFill>
              </a:defRPr>
            </a:lvl1pPr>
          </a:lstStyle>
          <a:p>
            <a:r>
              <a:rPr lang="fr-FR"/>
              <a:t>Titre de votre présentation</a:t>
            </a:r>
            <a:endParaRPr lang="fr-FR" dirty="0"/>
          </a:p>
        </p:txBody>
      </p:sp>
      <p:sp>
        <p:nvSpPr>
          <p:cNvPr id="6" name="Espace réservé du numéro de diapositive 5"/>
          <p:cNvSpPr>
            <a:spLocks noGrp="1"/>
          </p:cNvSpPr>
          <p:nvPr>
            <p:ph type="sldNum" sz="quarter" idx="12"/>
          </p:nvPr>
        </p:nvSpPr>
        <p:spPr>
          <a:xfrm>
            <a:off x="8610600" y="6198574"/>
            <a:ext cx="2743200" cy="365125"/>
          </a:xfrm>
        </p:spPr>
        <p:txBody>
          <a:bodyPr/>
          <a:lstStyle>
            <a:lvl1pPr>
              <a:defRPr>
                <a:solidFill>
                  <a:schemeClr val="tx1"/>
                </a:solidFill>
              </a:defRPr>
            </a:lvl1pPr>
          </a:lstStyle>
          <a:p>
            <a:fld id="{EED327C1-9B52-E84F-AA7C-00A6A3646B94}" type="slidenum">
              <a:rPr lang="fr-FR" smtClean="0"/>
              <a:pPr/>
              <a:t>‹N°›</a:t>
            </a:fld>
            <a:endParaRPr lang="fr-FR" dirty="0"/>
          </a:p>
        </p:txBody>
      </p:sp>
    </p:spTree>
    <p:extLst>
      <p:ext uri="{BB962C8B-B14F-4D97-AF65-F5344CB8AC3E}">
        <p14:creationId xmlns:p14="http://schemas.microsoft.com/office/powerpoint/2010/main" val="2004536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E7490ED-7F69-4D3B-A2CE-9041D3FC1659}" type="datetimeFigureOut">
              <a:rPr lang="fr-FR" smtClean="0"/>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317624-DDA3-444F-A6FB-CDD1FE4AC160}" type="slidenum">
              <a:rPr lang="fr-FR" smtClean="0"/>
              <a:t>‹N°›</a:t>
            </a:fld>
            <a:endParaRPr lang="fr-FR"/>
          </a:p>
        </p:txBody>
      </p:sp>
    </p:spTree>
    <p:extLst>
      <p:ext uri="{BB962C8B-B14F-4D97-AF65-F5344CB8AC3E}">
        <p14:creationId xmlns:p14="http://schemas.microsoft.com/office/powerpoint/2010/main" val="297763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E7490ED-7F69-4D3B-A2CE-9041D3FC1659}" type="datetimeFigureOut">
              <a:rPr lang="fr-FR" smtClean="0"/>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1317624-DDA3-444F-A6FB-CDD1FE4AC160}" type="slidenum">
              <a:rPr lang="fr-FR" smtClean="0"/>
              <a:t>‹N°›</a:t>
            </a:fld>
            <a:endParaRPr lang="fr-FR"/>
          </a:p>
        </p:txBody>
      </p:sp>
    </p:spTree>
    <p:extLst>
      <p:ext uri="{BB962C8B-B14F-4D97-AF65-F5344CB8AC3E}">
        <p14:creationId xmlns:p14="http://schemas.microsoft.com/office/powerpoint/2010/main" val="1897242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AB96D98D-52D1-49CB-AA0B-8DBC6009A099}" type="datetimeFigureOut">
              <a:rPr lang="fr-FR" smtClean="0"/>
              <a:pPr/>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4EFACB-430F-48C7-B5EA-472F0808D567}" type="slidenum">
              <a:rPr lang="fr-FR" smtClean="0"/>
              <a:pPr/>
              <a:t>‹N°›</a:t>
            </a:fld>
            <a:endParaRPr lang="fr-FR"/>
          </a:p>
        </p:txBody>
      </p:sp>
    </p:spTree>
    <p:extLst>
      <p:ext uri="{BB962C8B-B14F-4D97-AF65-F5344CB8AC3E}">
        <p14:creationId xmlns:p14="http://schemas.microsoft.com/office/powerpoint/2010/main" val="278266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B96D98D-52D1-49CB-AA0B-8DBC6009A099}" type="datetimeFigureOut">
              <a:rPr lang="fr-FR" smtClean="0"/>
              <a:pPr/>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4EFACB-430F-48C7-B5EA-472F0808D567}" type="slidenum">
              <a:rPr lang="fr-FR" smtClean="0"/>
              <a:pPr/>
              <a:t>‹N°›</a:t>
            </a:fld>
            <a:endParaRPr lang="fr-FR"/>
          </a:p>
        </p:txBody>
      </p:sp>
    </p:spTree>
    <p:extLst>
      <p:ext uri="{BB962C8B-B14F-4D97-AF65-F5344CB8AC3E}">
        <p14:creationId xmlns:p14="http://schemas.microsoft.com/office/powerpoint/2010/main" val="964605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B96D98D-52D1-49CB-AA0B-8DBC6009A099}" type="datetimeFigureOut">
              <a:rPr lang="fr-FR" smtClean="0"/>
              <a:pPr/>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4EFACB-430F-48C7-B5EA-472F0808D567}" type="slidenum">
              <a:rPr lang="fr-FR" smtClean="0"/>
              <a:pPr/>
              <a:t>‹N°›</a:t>
            </a:fld>
            <a:endParaRPr lang="fr-FR"/>
          </a:p>
        </p:txBody>
      </p:sp>
    </p:spTree>
    <p:extLst>
      <p:ext uri="{BB962C8B-B14F-4D97-AF65-F5344CB8AC3E}">
        <p14:creationId xmlns:p14="http://schemas.microsoft.com/office/powerpoint/2010/main" val="3369100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B96D98D-52D1-49CB-AA0B-8DBC6009A099}" type="datetimeFigureOut">
              <a:rPr lang="fr-FR" smtClean="0"/>
              <a:pPr/>
              <a:t>23/03/2022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4EFACB-430F-48C7-B5EA-472F0808D567}" type="slidenum">
              <a:rPr lang="fr-FR" smtClean="0"/>
              <a:pPr/>
              <a:t>‹N°›</a:t>
            </a:fld>
            <a:endParaRPr lang="fr-FR"/>
          </a:p>
        </p:txBody>
      </p:sp>
    </p:spTree>
    <p:extLst>
      <p:ext uri="{BB962C8B-B14F-4D97-AF65-F5344CB8AC3E}">
        <p14:creationId xmlns:p14="http://schemas.microsoft.com/office/powerpoint/2010/main" val="1471654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AB96D98D-52D1-49CB-AA0B-8DBC6009A099}" type="datetimeFigureOut">
              <a:rPr lang="fr-FR" smtClean="0"/>
              <a:pPr/>
              <a:t>23/03/2022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B4EFACB-430F-48C7-B5EA-472F0808D567}" type="slidenum">
              <a:rPr lang="fr-FR" smtClean="0"/>
              <a:pPr/>
              <a:t>‹N°›</a:t>
            </a:fld>
            <a:endParaRPr lang="fr-FR"/>
          </a:p>
        </p:txBody>
      </p:sp>
    </p:spTree>
    <p:extLst>
      <p:ext uri="{BB962C8B-B14F-4D97-AF65-F5344CB8AC3E}">
        <p14:creationId xmlns:p14="http://schemas.microsoft.com/office/powerpoint/2010/main" val="16687962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AB96D98D-52D1-49CB-AA0B-8DBC6009A099}" type="datetimeFigureOut">
              <a:rPr lang="fr-FR" smtClean="0"/>
              <a:pPr/>
              <a:t>23/03/2022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B4EFACB-430F-48C7-B5EA-472F0808D567}" type="slidenum">
              <a:rPr lang="fr-FR" smtClean="0"/>
              <a:pPr/>
              <a:t>‹N°›</a:t>
            </a:fld>
            <a:endParaRPr lang="fr-FR"/>
          </a:p>
        </p:txBody>
      </p:sp>
    </p:spTree>
    <p:extLst>
      <p:ext uri="{BB962C8B-B14F-4D97-AF65-F5344CB8AC3E}">
        <p14:creationId xmlns:p14="http://schemas.microsoft.com/office/powerpoint/2010/main" val="2954495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B96D98D-52D1-49CB-AA0B-8DBC6009A099}" type="datetimeFigureOut">
              <a:rPr lang="fr-FR" smtClean="0"/>
              <a:pPr/>
              <a:t>23/03/2022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B4EFACB-430F-48C7-B5EA-472F0808D567}" type="slidenum">
              <a:rPr lang="fr-FR" smtClean="0"/>
              <a:pPr/>
              <a:t>‹N°›</a:t>
            </a:fld>
            <a:endParaRPr lang="fr-FR"/>
          </a:p>
        </p:txBody>
      </p:sp>
    </p:spTree>
    <p:extLst>
      <p:ext uri="{BB962C8B-B14F-4D97-AF65-F5344CB8AC3E}">
        <p14:creationId xmlns:p14="http://schemas.microsoft.com/office/powerpoint/2010/main" val="4149718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B96D98D-52D1-49CB-AA0B-8DBC6009A099}" type="datetimeFigureOut">
              <a:rPr lang="fr-FR" smtClean="0"/>
              <a:pPr/>
              <a:t>23/03/2022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4EFACB-430F-48C7-B5EA-472F0808D567}" type="slidenum">
              <a:rPr lang="fr-FR" smtClean="0"/>
              <a:pPr/>
              <a:t>‹N°›</a:t>
            </a:fld>
            <a:endParaRPr lang="fr-FR"/>
          </a:p>
        </p:txBody>
      </p:sp>
    </p:spTree>
    <p:extLst>
      <p:ext uri="{BB962C8B-B14F-4D97-AF65-F5344CB8AC3E}">
        <p14:creationId xmlns:p14="http://schemas.microsoft.com/office/powerpoint/2010/main" val="1409358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ous-partie">
    <p:spTree>
      <p:nvGrpSpPr>
        <p:cNvPr id="1" name=""/>
        <p:cNvGrpSpPr/>
        <p:nvPr/>
      </p:nvGrpSpPr>
      <p:grpSpPr>
        <a:xfrm>
          <a:off x="0" y="0"/>
          <a:ext cx="0" cy="0"/>
          <a:chOff x="0" y="0"/>
          <a:chExt cx="0" cy="0"/>
        </a:xfrm>
      </p:grpSpPr>
      <p:sp>
        <p:nvSpPr>
          <p:cNvPr id="10" name="Rectangle 9"/>
          <p:cNvSpPr/>
          <p:nvPr userDrawn="1"/>
        </p:nvSpPr>
        <p:spPr>
          <a:xfrm>
            <a:off x="0" y="0"/>
            <a:ext cx="4498109"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p:cNvSpPr>
            <a:spLocks noGrp="1"/>
          </p:cNvSpPr>
          <p:nvPr>
            <p:ph type="title"/>
          </p:nvPr>
        </p:nvSpPr>
        <p:spPr>
          <a:xfrm>
            <a:off x="4812144" y="1577976"/>
            <a:ext cx="6068292" cy="1600200"/>
          </a:xfrm>
        </p:spPr>
        <p:txBody>
          <a:bodyPr anchor="b">
            <a:normAutofit/>
          </a:bodyPr>
          <a:lstStyle>
            <a:lvl1pPr>
              <a:defRPr sz="4400"/>
            </a:lvl1pPr>
          </a:lstStyle>
          <a:p>
            <a:r>
              <a:rPr lang="fr-FR" dirty="0"/>
              <a:t>Cliquez et modifiez le titre</a:t>
            </a:r>
          </a:p>
        </p:txBody>
      </p:sp>
      <p:sp>
        <p:nvSpPr>
          <p:cNvPr id="13" name="Espace réservé du texte 3"/>
          <p:cNvSpPr>
            <a:spLocks noGrp="1"/>
          </p:cNvSpPr>
          <p:nvPr>
            <p:ph type="body" sz="half" idx="2"/>
          </p:nvPr>
        </p:nvSpPr>
        <p:spPr>
          <a:xfrm>
            <a:off x="4812144" y="3429000"/>
            <a:ext cx="6068292" cy="2287947"/>
          </a:xfr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pic>
        <p:nvPicPr>
          <p:cNvPr id="17" name="Image 16"/>
          <p:cNvPicPr>
            <a:picLocks noChangeAspect="1"/>
          </p:cNvPicPr>
          <p:nvPr userDrawn="1"/>
        </p:nvPicPr>
        <p:blipFill>
          <a:blip r:embed="rId3">
            <a:alphaModFix amt="70000"/>
            <a:extLst>
              <a:ext uri="{28A0092B-C50C-407E-A947-70E740481C1C}">
                <a14:useLocalDpi xmlns:a14="http://schemas.microsoft.com/office/drawing/2010/main" val="0"/>
              </a:ext>
            </a:extLst>
          </a:blip>
          <a:stretch>
            <a:fillRect/>
          </a:stretch>
        </p:blipFill>
        <p:spPr>
          <a:xfrm>
            <a:off x="10323576" y="5854086"/>
            <a:ext cx="1868424" cy="1004529"/>
          </a:xfrm>
          <a:prstGeom prst="rect">
            <a:avLst/>
          </a:prstGeom>
        </p:spPr>
      </p:pic>
      <p:sp>
        <p:nvSpPr>
          <p:cNvPr id="19" name="Espace réservé du pied de page 5"/>
          <p:cNvSpPr>
            <a:spLocks noGrp="1"/>
          </p:cNvSpPr>
          <p:nvPr>
            <p:ph type="ftr" sz="quarter" idx="11"/>
          </p:nvPr>
        </p:nvSpPr>
        <p:spPr>
          <a:xfrm>
            <a:off x="4812144" y="6198574"/>
            <a:ext cx="3341255" cy="365125"/>
          </a:xfrm>
        </p:spPr>
        <p:txBody>
          <a:bodyPr/>
          <a:lstStyle>
            <a:lvl1pPr algn="l">
              <a:defRPr/>
            </a:lvl1pPr>
          </a:lstStyle>
          <a:p>
            <a:r>
              <a:rPr lang="fr-FR"/>
              <a:t>Titre de votre présentation</a:t>
            </a:r>
            <a:endParaRPr lang="fr-FR" dirty="0"/>
          </a:p>
        </p:txBody>
      </p:sp>
      <p:sp>
        <p:nvSpPr>
          <p:cNvPr id="14" name="Espace réservé de la date 3"/>
          <p:cNvSpPr txBox="1">
            <a:spLocks/>
          </p:cNvSpPr>
          <p:nvPr userDrawn="1"/>
        </p:nvSpPr>
        <p:spPr>
          <a:xfrm>
            <a:off x="838200" y="6198574"/>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6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66DCB0-A10D-A040-938D-E7169F128A94}" type="datetime4">
              <a:rPr lang="fr-FR" smtClean="0">
                <a:solidFill>
                  <a:schemeClr val="tx1"/>
                </a:solidFill>
              </a:rPr>
              <a:pPr/>
              <a:t>23 mars 2022</a:t>
            </a:fld>
            <a:endParaRPr lang="fr-FR" dirty="0">
              <a:solidFill>
                <a:schemeClr val="tx1"/>
              </a:solidFill>
            </a:endParaRPr>
          </a:p>
        </p:txBody>
      </p:sp>
      <p:sp>
        <p:nvSpPr>
          <p:cNvPr id="15" name="Espace réservé du numéro de diapositive 5"/>
          <p:cNvSpPr txBox="1">
            <a:spLocks/>
          </p:cNvSpPr>
          <p:nvPr userDrawn="1"/>
        </p:nvSpPr>
        <p:spPr>
          <a:xfrm>
            <a:off x="8610600" y="6198574"/>
            <a:ext cx="551873" cy="365125"/>
          </a:xfrm>
          <a:prstGeom prst="rect">
            <a:avLst/>
          </a:prstGeom>
        </p:spPr>
        <p:txBody>
          <a:bodyPr vert="horz" lIns="91440" tIns="45720" rIns="91440" bIns="45720" rtlCol="0" anchor="ctr"/>
          <a:lstStyle>
            <a:defPPr>
              <a:defRPr lang="fr-FR"/>
            </a:defPPr>
            <a:lvl1pPr marL="0" algn="r" defTabSz="914400" rtl="0" eaLnBrk="1" latinLnBrk="0" hangingPunct="1">
              <a:defRPr sz="16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D327C1-9B52-E84F-AA7C-00A6A3646B94}" type="slidenum">
              <a:rPr lang="fr-FR" smtClean="0"/>
              <a:pPr/>
              <a:t>‹N°›</a:t>
            </a:fld>
            <a:endParaRPr lang="fr-FR" dirty="0"/>
          </a:p>
        </p:txBody>
      </p:sp>
    </p:spTree>
    <p:extLst>
      <p:ext uri="{BB962C8B-B14F-4D97-AF65-F5344CB8AC3E}">
        <p14:creationId xmlns:p14="http://schemas.microsoft.com/office/powerpoint/2010/main" val="1245919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B96D98D-52D1-49CB-AA0B-8DBC6009A099}" type="datetimeFigureOut">
              <a:rPr lang="fr-FR" smtClean="0"/>
              <a:pPr/>
              <a:t>23/03/2022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4EFACB-430F-48C7-B5EA-472F0808D567}" type="slidenum">
              <a:rPr lang="fr-FR" smtClean="0"/>
              <a:pPr/>
              <a:t>‹N°›</a:t>
            </a:fld>
            <a:endParaRPr lang="fr-FR"/>
          </a:p>
        </p:txBody>
      </p:sp>
    </p:spTree>
    <p:extLst>
      <p:ext uri="{BB962C8B-B14F-4D97-AF65-F5344CB8AC3E}">
        <p14:creationId xmlns:p14="http://schemas.microsoft.com/office/powerpoint/2010/main" val="3434608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B96D98D-52D1-49CB-AA0B-8DBC6009A099}" type="datetimeFigureOut">
              <a:rPr lang="fr-FR" smtClean="0"/>
              <a:pPr/>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4EFACB-430F-48C7-B5EA-472F0808D567}" type="slidenum">
              <a:rPr lang="fr-FR" smtClean="0"/>
              <a:pPr/>
              <a:t>‹N°›</a:t>
            </a:fld>
            <a:endParaRPr lang="fr-FR"/>
          </a:p>
        </p:txBody>
      </p:sp>
    </p:spTree>
    <p:extLst>
      <p:ext uri="{BB962C8B-B14F-4D97-AF65-F5344CB8AC3E}">
        <p14:creationId xmlns:p14="http://schemas.microsoft.com/office/powerpoint/2010/main" val="624925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B96D98D-52D1-49CB-AA0B-8DBC6009A099}" type="datetimeFigureOut">
              <a:rPr lang="fr-FR" smtClean="0"/>
              <a:pPr/>
              <a:t>23/03/2022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4EFACB-430F-48C7-B5EA-472F0808D567}" type="slidenum">
              <a:rPr lang="fr-FR" smtClean="0"/>
              <a:pPr/>
              <a:t>‹N°›</a:t>
            </a:fld>
            <a:endParaRPr lang="fr-FR"/>
          </a:p>
        </p:txBody>
      </p:sp>
    </p:spTree>
    <p:extLst>
      <p:ext uri="{BB962C8B-B14F-4D97-AF65-F5344CB8AC3E}">
        <p14:creationId xmlns:p14="http://schemas.microsoft.com/office/powerpoint/2010/main" val="206557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p:nvPr>
        </p:nvSpPr>
        <p:spPr>
          <a:xfrm>
            <a:off x="838200" y="1825625"/>
            <a:ext cx="10515600" cy="4027846"/>
          </a:xfrm>
        </p:spPr>
        <p:txBody>
          <a:bodyPr/>
          <a:lstStyle>
            <a:lvl1pPr>
              <a:defRPr sz="3000"/>
            </a:lvl1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838200" y="6198574"/>
            <a:ext cx="2743200" cy="365125"/>
          </a:xfrm>
        </p:spPr>
        <p:txBody>
          <a:bodyPr/>
          <a:lstStyle/>
          <a:p>
            <a:fld id="{118B521B-7ADF-514B-AA6F-C06ADD117B9B}" type="datetime4">
              <a:rPr lang="fr-FR" smtClean="0"/>
              <a:t>23 mars 2022</a:t>
            </a:fld>
            <a:endParaRPr lang="fr-FR" dirty="0"/>
          </a:p>
        </p:txBody>
      </p:sp>
      <p:sp>
        <p:nvSpPr>
          <p:cNvPr id="5" name="Espace réservé du pied de page 4"/>
          <p:cNvSpPr>
            <a:spLocks noGrp="1"/>
          </p:cNvSpPr>
          <p:nvPr>
            <p:ph type="ftr" sz="quarter" idx="11"/>
          </p:nvPr>
        </p:nvSpPr>
        <p:spPr>
          <a:xfrm>
            <a:off x="4038600" y="6198574"/>
            <a:ext cx="4114800" cy="365125"/>
          </a:xfrm>
        </p:spPr>
        <p:txBody>
          <a:bodyPr/>
          <a:lstStyle/>
          <a:p>
            <a:r>
              <a:rPr lang="fr-FR"/>
              <a:t>Titre de votre présentation</a:t>
            </a:r>
            <a:endParaRPr lang="fr-FR" dirty="0"/>
          </a:p>
        </p:txBody>
      </p:sp>
      <p:sp>
        <p:nvSpPr>
          <p:cNvPr id="6" name="Espace réservé du numéro de diapositive 5"/>
          <p:cNvSpPr>
            <a:spLocks noGrp="1"/>
          </p:cNvSpPr>
          <p:nvPr>
            <p:ph type="sldNum" sz="quarter" idx="12"/>
          </p:nvPr>
        </p:nvSpPr>
        <p:spPr>
          <a:xfrm>
            <a:off x="8610600" y="6198574"/>
            <a:ext cx="551873" cy="365125"/>
          </a:xfrm>
        </p:spPr>
        <p:txBody>
          <a:bodyPr/>
          <a:lstStyle/>
          <a:p>
            <a:fld id="{EED327C1-9B52-E84F-AA7C-00A6A3646B94}" type="slidenum">
              <a:rPr lang="fr-FR" smtClean="0"/>
              <a:t>‹N°›</a:t>
            </a:fld>
            <a:endParaRPr lang="fr-FR"/>
          </a:p>
        </p:txBody>
      </p:sp>
      <p:pic>
        <p:nvPicPr>
          <p:cNvPr id="7" name="Image 6"/>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10323576" y="5853471"/>
            <a:ext cx="1868424" cy="1004529"/>
          </a:xfrm>
          <a:prstGeom prst="rect">
            <a:avLst/>
          </a:prstGeom>
        </p:spPr>
      </p:pic>
    </p:spTree>
    <p:extLst>
      <p:ext uri="{BB962C8B-B14F-4D97-AF65-F5344CB8AC3E}">
        <p14:creationId xmlns:p14="http://schemas.microsoft.com/office/powerpoint/2010/main" val="841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lonn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838200" y="1825625"/>
            <a:ext cx="5181600" cy="402784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02784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838200" y="6198574"/>
            <a:ext cx="2743200" cy="365125"/>
          </a:xfrm>
        </p:spPr>
        <p:txBody>
          <a:bodyPr/>
          <a:lstStyle/>
          <a:p>
            <a:fld id="{0AFC90F2-BEC4-BE4F-AA2D-2FA01DFBFA4E}" type="datetime4">
              <a:rPr lang="fr-FR" smtClean="0"/>
              <a:t>23 mars 2022</a:t>
            </a:fld>
            <a:endParaRPr lang="fr-FR" dirty="0"/>
          </a:p>
        </p:txBody>
      </p:sp>
      <p:sp>
        <p:nvSpPr>
          <p:cNvPr id="6" name="Espace réservé du pied de page 5"/>
          <p:cNvSpPr>
            <a:spLocks noGrp="1"/>
          </p:cNvSpPr>
          <p:nvPr>
            <p:ph type="ftr" sz="quarter" idx="11"/>
          </p:nvPr>
        </p:nvSpPr>
        <p:spPr>
          <a:xfrm>
            <a:off x="4038600" y="6198574"/>
            <a:ext cx="4114800" cy="365125"/>
          </a:xfrm>
        </p:spPr>
        <p:txBody>
          <a:bodyPr/>
          <a:lstStyle/>
          <a:p>
            <a:r>
              <a:rPr lang="fr-FR"/>
              <a:t>Titre de votre présentation</a:t>
            </a:r>
          </a:p>
        </p:txBody>
      </p:sp>
      <p:pic>
        <p:nvPicPr>
          <p:cNvPr id="8" name="Image 7"/>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10323576" y="5853471"/>
            <a:ext cx="1868424" cy="1004529"/>
          </a:xfrm>
          <a:prstGeom prst="rect">
            <a:avLst/>
          </a:prstGeom>
        </p:spPr>
      </p:pic>
      <p:sp>
        <p:nvSpPr>
          <p:cNvPr id="9" name="Espace réservé du numéro de diapositive 5"/>
          <p:cNvSpPr>
            <a:spLocks noGrp="1"/>
          </p:cNvSpPr>
          <p:nvPr>
            <p:ph type="sldNum" sz="quarter" idx="12"/>
          </p:nvPr>
        </p:nvSpPr>
        <p:spPr>
          <a:xfrm>
            <a:off x="8610600" y="6198574"/>
            <a:ext cx="551873" cy="365125"/>
          </a:xfrm>
        </p:spPr>
        <p:txBody>
          <a:bodyPr/>
          <a:lstStyle/>
          <a:p>
            <a:fld id="{EED327C1-9B52-E84F-AA7C-00A6A3646B94}" type="slidenum">
              <a:rPr lang="fr-FR" smtClean="0"/>
              <a:t>‹N°›</a:t>
            </a:fld>
            <a:endParaRPr lang="fr-FR"/>
          </a:p>
        </p:txBody>
      </p:sp>
    </p:spTree>
    <p:extLst>
      <p:ext uri="{BB962C8B-B14F-4D97-AF65-F5344CB8AC3E}">
        <p14:creationId xmlns:p14="http://schemas.microsoft.com/office/powerpoint/2010/main" val="52595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pic>
        <p:nvPicPr>
          <p:cNvPr id="6" name="Image 5"/>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10323576" y="5853471"/>
            <a:ext cx="1868424" cy="1004529"/>
          </a:xfrm>
          <a:prstGeom prst="rect">
            <a:avLst/>
          </a:prstGeom>
        </p:spPr>
      </p:pic>
      <p:sp>
        <p:nvSpPr>
          <p:cNvPr id="8" name="Espace réservé de la date 3"/>
          <p:cNvSpPr>
            <a:spLocks noGrp="1"/>
          </p:cNvSpPr>
          <p:nvPr>
            <p:ph type="dt" sz="half" idx="10"/>
          </p:nvPr>
        </p:nvSpPr>
        <p:spPr>
          <a:xfrm>
            <a:off x="838200" y="6198574"/>
            <a:ext cx="2743200" cy="365125"/>
          </a:xfrm>
        </p:spPr>
        <p:txBody>
          <a:bodyPr/>
          <a:lstStyle/>
          <a:p>
            <a:fld id="{C2D7F656-251F-0A46-8975-9E3CC289705B}" type="datetime4">
              <a:rPr lang="fr-FR" smtClean="0"/>
              <a:t>23 mars 2022</a:t>
            </a:fld>
            <a:endParaRPr lang="fr-FR" dirty="0"/>
          </a:p>
        </p:txBody>
      </p:sp>
      <p:sp>
        <p:nvSpPr>
          <p:cNvPr id="9" name="Espace réservé du pied de page 4"/>
          <p:cNvSpPr>
            <a:spLocks noGrp="1"/>
          </p:cNvSpPr>
          <p:nvPr>
            <p:ph type="ftr" sz="quarter" idx="11"/>
          </p:nvPr>
        </p:nvSpPr>
        <p:spPr>
          <a:xfrm>
            <a:off x="4038600" y="6198574"/>
            <a:ext cx="4114800" cy="365125"/>
          </a:xfrm>
        </p:spPr>
        <p:txBody>
          <a:bodyPr/>
          <a:lstStyle/>
          <a:p>
            <a:r>
              <a:rPr lang="fr-FR"/>
              <a:t>Titre de votre présentation</a:t>
            </a:r>
            <a:endParaRPr lang="fr-FR" dirty="0"/>
          </a:p>
        </p:txBody>
      </p:sp>
      <p:sp>
        <p:nvSpPr>
          <p:cNvPr id="10" name="Espace réservé du numéro de diapositive 5"/>
          <p:cNvSpPr>
            <a:spLocks noGrp="1"/>
          </p:cNvSpPr>
          <p:nvPr>
            <p:ph type="sldNum" sz="quarter" idx="12"/>
          </p:nvPr>
        </p:nvSpPr>
        <p:spPr>
          <a:xfrm>
            <a:off x="8610600" y="6198574"/>
            <a:ext cx="551873" cy="365125"/>
          </a:xfrm>
        </p:spPr>
        <p:txBody>
          <a:bodyPr/>
          <a:lstStyle/>
          <a:p>
            <a:fld id="{EED327C1-9B52-E84F-AA7C-00A6A3646B94}" type="slidenum">
              <a:rPr lang="fr-FR" smtClean="0"/>
              <a:t>‹N°›</a:t>
            </a:fld>
            <a:endParaRPr lang="fr-FR"/>
          </a:p>
        </p:txBody>
      </p:sp>
    </p:spTree>
    <p:extLst>
      <p:ext uri="{BB962C8B-B14F-4D97-AF65-F5344CB8AC3E}">
        <p14:creationId xmlns:p14="http://schemas.microsoft.com/office/powerpoint/2010/main" val="3642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10323576" y="5853471"/>
            <a:ext cx="1868424" cy="1004529"/>
          </a:xfrm>
          <a:prstGeom prst="rect">
            <a:avLst/>
          </a:prstGeom>
        </p:spPr>
      </p:pic>
      <p:sp>
        <p:nvSpPr>
          <p:cNvPr id="7" name="Espace réservé de la date 3"/>
          <p:cNvSpPr>
            <a:spLocks noGrp="1"/>
          </p:cNvSpPr>
          <p:nvPr>
            <p:ph type="dt" sz="half" idx="10"/>
          </p:nvPr>
        </p:nvSpPr>
        <p:spPr>
          <a:xfrm>
            <a:off x="838200" y="6198574"/>
            <a:ext cx="2743200" cy="365125"/>
          </a:xfrm>
        </p:spPr>
        <p:txBody>
          <a:bodyPr/>
          <a:lstStyle/>
          <a:p>
            <a:fld id="{9FDE08E4-FDFF-0A49-BC00-F45CB9EE3CA0}" type="datetime4">
              <a:rPr lang="fr-FR" smtClean="0"/>
              <a:t>23 mars 2022</a:t>
            </a:fld>
            <a:endParaRPr lang="fr-FR" dirty="0"/>
          </a:p>
        </p:txBody>
      </p:sp>
      <p:sp>
        <p:nvSpPr>
          <p:cNvPr id="8" name="Espace réservé du pied de page 4"/>
          <p:cNvSpPr>
            <a:spLocks noGrp="1"/>
          </p:cNvSpPr>
          <p:nvPr>
            <p:ph type="ftr" sz="quarter" idx="11"/>
          </p:nvPr>
        </p:nvSpPr>
        <p:spPr>
          <a:xfrm>
            <a:off x="4038600" y="6198574"/>
            <a:ext cx="4114800" cy="365125"/>
          </a:xfrm>
        </p:spPr>
        <p:txBody>
          <a:bodyPr/>
          <a:lstStyle/>
          <a:p>
            <a:r>
              <a:rPr lang="fr-FR"/>
              <a:t>Titre de votre présentation</a:t>
            </a:r>
            <a:endParaRPr lang="fr-FR" dirty="0"/>
          </a:p>
        </p:txBody>
      </p:sp>
      <p:sp>
        <p:nvSpPr>
          <p:cNvPr id="9" name="Espace réservé du numéro de diapositive 5"/>
          <p:cNvSpPr>
            <a:spLocks noGrp="1"/>
          </p:cNvSpPr>
          <p:nvPr>
            <p:ph type="sldNum" sz="quarter" idx="12"/>
          </p:nvPr>
        </p:nvSpPr>
        <p:spPr>
          <a:xfrm>
            <a:off x="8610600" y="6198574"/>
            <a:ext cx="551873" cy="365125"/>
          </a:xfrm>
        </p:spPr>
        <p:txBody>
          <a:bodyPr/>
          <a:lstStyle/>
          <a:p>
            <a:fld id="{EED327C1-9B52-E84F-AA7C-00A6A3646B94}" type="slidenum">
              <a:rPr lang="fr-FR" smtClean="0"/>
              <a:t>‹N°›</a:t>
            </a:fld>
            <a:endParaRPr lang="fr-FR"/>
          </a:p>
        </p:txBody>
      </p:sp>
    </p:spTree>
    <p:extLst>
      <p:ext uri="{BB962C8B-B14F-4D97-AF65-F5344CB8AC3E}">
        <p14:creationId xmlns:p14="http://schemas.microsoft.com/office/powerpoint/2010/main" val="153041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ergue image">
    <p:spTree>
      <p:nvGrpSpPr>
        <p:cNvPr id="1" name=""/>
        <p:cNvGrpSpPr/>
        <p:nvPr/>
      </p:nvGrpSpPr>
      <p:grpSpPr>
        <a:xfrm>
          <a:off x="0" y="0"/>
          <a:ext cx="0" cy="0"/>
          <a:chOff x="0" y="0"/>
          <a:chExt cx="0" cy="0"/>
        </a:xfrm>
      </p:grpSpPr>
      <p:sp>
        <p:nvSpPr>
          <p:cNvPr id="13" name="Espace réservé pour une image  2"/>
          <p:cNvSpPr>
            <a:spLocks noGrp="1"/>
          </p:cNvSpPr>
          <p:nvPr>
            <p:ph type="pic" idx="1"/>
          </p:nvPr>
        </p:nvSpPr>
        <p:spPr>
          <a:xfrm>
            <a:off x="0" y="0"/>
            <a:ext cx="121920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2" name="Titre 1"/>
          <p:cNvSpPr>
            <a:spLocks noGrp="1"/>
          </p:cNvSpPr>
          <p:nvPr>
            <p:ph type="title"/>
          </p:nvPr>
        </p:nvSpPr>
        <p:spPr>
          <a:xfrm>
            <a:off x="839788" y="1507066"/>
            <a:ext cx="3932237" cy="2133600"/>
          </a:xfrm>
          <a:solidFill>
            <a:schemeClr val="tx1"/>
          </a:solidFill>
        </p:spPr>
        <p:txBody>
          <a:bodyPr anchor="b">
            <a:noAutofit/>
          </a:bodyPr>
          <a:lstStyle>
            <a:lvl1pPr>
              <a:defRPr sz="4800"/>
            </a:lvl1pPr>
          </a:lstStyle>
          <a:p>
            <a:r>
              <a:rPr lang="fr-FR" dirty="0"/>
              <a:t>Cliquez et modifiez le titre</a:t>
            </a:r>
          </a:p>
        </p:txBody>
      </p:sp>
      <p:sp>
        <p:nvSpPr>
          <p:cNvPr id="14" name="Espace réservé du texte 3"/>
          <p:cNvSpPr>
            <a:spLocks noGrp="1"/>
          </p:cNvSpPr>
          <p:nvPr>
            <p:ph type="body" sz="half" idx="2"/>
          </p:nvPr>
        </p:nvSpPr>
        <p:spPr>
          <a:xfrm>
            <a:off x="839788" y="3733266"/>
            <a:ext cx="3932237" cy="2228321"/>
          </a:xfrm>
          <a:solidFill>
            <a:schemeClr val="tx1"/>
          </a:solidFill>
        </p:spPr>
        <p:txBody>
          <a:bodyPr>
            <a:normAutofit/>
          </a:bodyPr>
          <a:lstStyle>
            <a:lvl1pPr marL="0" indent="0">
              <a:buNone/>
              <a:defRPr sz="32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les styles du texte du masque</a:t>
            </a:r>
          </a:p>
        </p:txBody>
      </p:sp>
      <p:sp>
        <p:nvSpPr>
          <p:cNvPr id="15" name="Espace réservé de la date 4"/>
          <p:cNvSpPr>
            <a:spLocks noGrp="1"/>
          </p:cNvSpPr>
          <p:nvPr>
            <p:ph type="dt" sz="half" idx="10"/>
          </p:nvPr>
        </p:nvSpPr>
        <p:spPr>
          <a:xfrm>
            <a:off x="838200" y="6356350"/>
            <a:ext cx="2743200" cy="365125"/>
          </a:xfrm>
        </p:spPr>
        <p:txBody>
          <a:bodyPr/>
          <a:lstStyle>
            <a:lvl1pPr>
              <a:defRPr>
                <a:solidFill>
                  <a:schemeClr val="tx1"/>
                </a:solidFill>
              </a:defRPr>
            </a:lvl1pPr>
          </a:lstStyle>
          <a:p>
            <a:fld id="{3687AF8D-07F9-3E48-BEF8-D5AF8B5DC6F3}" type="datetime4">
              <a:rPr lang="fr-FR" smtClean="0"/>
              <a:t>23 mars 2022</a:t>
            </a:fld>
            <a:endParaRPr lang="fr-FR"/>
          </a:p>
        </p:txBody>
      </p:sp>
      <p:sp>
        <p:nvSpPr>
          <p:cNvPr id="17" name="Espace réservé du pied de page 5"/>
          <p:cNvSpPr>
            <a:spLocks noGrp="1"/>
          </p:cNvSpPr>
          <p:nvPr>
            <p:ph type="ftr" sz="quarter" idx="11"/>
          </p:nvPr>
        </p:nvSpPr>
        <p:spPr>
          <a:xfrm>
            <a:off x="4038600" y="6356350"/>
            <a:ext cx="4114800" cy="365125"/>
          </a:xfrm>
        </p:spPr>
        <p:txBody>
          <a:bodyPr/>
          <a:lstStyle>
            <a:lvl1pPr>
              <a:defRPr>
                <a:solidFill>
                  <a:schemeClr val="tx1"/>
                </a:solidFill>
              </a:defRPr>
            </a:lvl1pPr>
          </a:lstStyle>
          <a:p>
            <a:r>
              <a:rPr lang="fr-FR"/>
              <a:t>Titre de votre présentation</a:t>
            </a:r>
          </a:p>
        </p:txBody>
      </p:sp>
      <p:sp>
        <p:nvSpPr>
          <p:cNvPr id="18" name="Espace réservé du numéro de diapositive 6"/>
          <p:cNvSpPr>
            <a:spLocks noGrp="1"/>
          </p:cNvSpPr>
          <p:nvPr>
            <p:ph type="sldNum" sz="quarter" idx="12"/>
          </p:nvPr>
        </p:nvSpPr>
        <p:spPr>
          <a:xfrm>
            <a:off x="8610600" y="6356350"/>
            <a:ext cx="2743200" cy="365125"/>
          </a:xfrm>
        </p:spPr>
        <p:txBody>
          <a:bodyPr/>
          <a:lstStyle>
            <a:lvl1pPr>
              <a:defRPr>
                <a:solidFill>
                  <a:schemeClr val="tx1"/>
                </a:solidFill>
              </a:defRPr>
            </a:lvl1pPr>
          </a:lstStyle>
          <a:p>
            <a:fld id="{B6ABE047-5C08-824D-BD88-D5D9434FEB84}" type="slidenum">
              <a:rPr lang="fr-FR" smtClean="0"/>
              <a:pPr/>
              <a:t>‹N°›</a:t>
            </a:fld>
            <a:endParaRPr lang="fr-FR"/>
          </a:p>
        </p:txBody>
      </p:sp>
    </p:spTree>
    <p:extLst>
      <p:ext uri="{BB962C8B-B14F-4D97-AF65-F5344CB8AC3E}">
        <p14:creationId xmlns:p14="http://schemas.microsoft.com/office/powerpoint/2010/main" val="6258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a:xfrm>
            <a:off x="838200" y="1825625"/>
            <a:ext cx="10515600" cy="402784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pied de page 4"/>
          <p:cNvSpPr>
            <a:spLocks noGrp="1"/>
          </p:cNvSpPr>
          <p:nvPr>
            <p:ph type="ftr" sz="quarter" idx="11"/>
          </p:nvPr>
        </p:nvSpPr>
        <p:spPr>
          <a:xfrm>
            <a:off x="4038600" y="6198574"/>
            <a:ext cx="4114800" cy="365125"/>
          </a:xfrm>
        </p:spPr>
        <p:txBody>
          <a:bodyPr/>
          <a:lstStyle/>
          <a:p>
            <a:r>
              <a:rPr lang="fr-FR"/>
              <a:t>Titre de votre présentation</a:t>
            </a:r>
            <a:endParaRPr lang="fr-FR" dirty="0"/>
          </a:p>
        </p:txBody>
      </p:sp>
      <p:pic>
        <p:nvPicPr>
          <p:cNvPr id="7" name="Image 6"/>
          <p:cNvPicPr>
            <a:picLocks noChangeAspect="1"/>
          </p:cNvPicPr>
          <p:nvPr userDrawn="1"/>
        </p:nvPicPr>
        <p:blipFill>
          <a:blip r:embed="rId2">
            <a:alphaModFix amt="70000"/>
            <a:extLst>
              <a:ext uri="{28A0092B-C50C-407E-A947-70E740481C1C}">
                <a14:useLocalDpi xmlns:a14="http://schemas.microsoft.com/office/drawing/2010/main" val="0"/>
              </a:ext>
            </a:extLst>
          </a:blip>
          <a:stretch>
            <a:fillRect/>
          </a:stretch>
        </p:blipFill>
        <p:spPr>
          <a:xfrm>
            <a:off x="10323576" y="5853471"/>
            <a:ext cx="1868424" cy="1004529"/>
          </a:xfrm>
          <a:prstGeom prst="rect">
            <a:avLst/>
          </a:prstGeom>
        </p:spPr>
      </p:pic>
      <p:sp>
        <p:nvSpPr>
          <p:cNvPr id="9" name="Espace réservé de la date 3"/>
          <p:cNvSpPr txBox="1">
            <a:spLocks/>
          </p:cNvSpPr>
          <p:nvPr userDrawn="1"/>
        </p:nvSpPr>
        <p:spPr>
          <a:xfrm>
            <a:off x="838200" y="6198574"/>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6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66DCB0-A10D-A040-938D-E7169F128A94}" type="datetime4">
              <a:rPr lang="fr-FR" smtClean="0"/>
              <a:pPr/>
              <a:t>23 mars 2022</a:t>
            </a:fld>
            <a:endParaRPr lang="fr-FR" dirty="0"/>
          </a:p>
        </p:txBody>
      </p:sp>
      <p:sp>
        <p:nvSpPr>
          <p:cNvPr id="10" name="Espace réservé du numéro de diapositive 5"/>
          <p:cNvSpPr txBox="1">
            <a:spLocks/>
          </p:cNvSpPr>
          <p:nvPr userDrawn="1"/>
        </p:nvSpPr>
        <p:spPr>
          <a:xfrm>
            <a:off x="8610600" y="6198574"/>
            <a:ext cx="551873" cy="365125"/>
          </a:xfrm>
          <a:prstGeom prst="rect">
            <a:avLst/>
          </a:prstGeom>
        </p:spPr>
        <p:txBody>
          <a:bodyPr vert="horz" lIns="91440" tIns="45720" rIns="91440" bIns="45720" rtlCol="0" anchor="ctr"/>
          <a:lstStyle>
            <a:defPPr>
              <a:defRPr lang="fr-FR"/>
            </a:defPPr>
            <a:lvl1pPr marL="0" algn="r" defTabSz="914400" rtl="0" eaLnBrk="1" latinLnBrk="0" hangingPunct="1">
              <a:defRPr sz="16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D327C1-9B52-E84F-AA7C-00A6A3646B94}" type="slidenum">
              <a:rPr lang="fr-FR" smtClean="0"/>
              <a:pPr/>
              <a:t>‹N°›</a:t>
            </a:fld>
            <a:endParaRPr lang="fr-FR" dirty="0"/>
          </a:p>
        </p:txBody>
      </p:sp>
    </p:spTree>
    <p:extLst>
      <p:ext uri="{BB962C8B-B14F-4D97-AF65-F5344CB8AC3E}">
        <p14:creationId xmlns:p14="http://schemas.microsoft.com/office/powerpoint/2010/main" val="171208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bg2"/>
                </a:solidFill>
                <a:latin typeface="+mj-lt"/>
              </a:defRPr>
            </a:lvl1pPr>
          </a:lstStyle>
          <a:p>
            <a:fld id="{53EFF06D-7719-854E-B6C2-F116037810AE}" type="datetime4">
              <a:rPr lang="fr-FR" smtClean="0"/>
              <a:t>23 mars 2022</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bg2"/>
                </a:solidFill>
                <a:latin typeface="+mj-lt"/>
              </a:defRPr>
            </a:lvl1pPr>
          </a:lstStyle>
          <a:p>
            <a:r>
              <a:rPr lang="fr-FR"/>
              <a:t>Titre de votre présentation</a:t>
            </a:r>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bg2"/>
                </a:solidFill>
                <a:latin typeface="+mj-lt"/>
              </a:defRPr>
            </a:lvl1pPr>
          </a:lstStyle>
          <a:p>
            <a:fld id="{EED327C1-9B52-E84F-AA7C-00A6A3646B94}" type="slidenum">
              <a:rPr lang="fr-FR" smtClean="0"/>
              <a:pPr/>
              <a:t>‹N°›</a:t>
            </a:fld>
            <a:endParaRPr lang="fr-FR" dirty="0"/>
          </a:p>
        </p:txBody>
      </p:sp>
    </p:spTree>
    <p:extLst>
      <p:ext uri="{BB962C8B-B14F-4D97-AF65-F5344CB8AC3E}">
        <p14:creationId xmlns:p14="http://schemas.microsoft.com/office/powerpoint/2010/main" val="1479246624"/>
      </p:ext>
    </p:extLst>
  </p:cSld>
  <p:clrMap bg1="dk1" tx1="lt1" bg2="dk2" tx2="lt2" accent1="accent1" accent2="accent2" accent3="accent3" accent4="accent4" accent5="accent5" accent6="accent6" hlink="hlink" folHlink="folHlink"/>
  <p:sldLayoutIdLst>
    <p:sldLayoutId id="2147483673" r:id="rId1"/>
    <p:sldLayoutId id="2147483675" r:id="rId2"/>
    <p:sldLayoutId id="2147483680" r:id="rId3"/>
    <p:sldLayoutId id="2147483674" r:id="rId4"/>
    <p:sldLayoutId id="2147483676" r:id="rId5"/>
    <p:sldLayoutId id="2147483678" r:id="rId6"/>
    <p:sldLayoutId id="2147483679" r:id="rId7"/>
    <p:sldLayoutId id="2147483681" r:id="rId8"/>
    <p:sldLayoutId id="2147483682" r:id="rId9"/>
    <p:sldLayoutId id="2147483683" r:id="rId10"/>
  </p:sldLayoutIdLst>
  <p:hf hdr="0"/>
  <p:txStyles>
    <p:title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Tx/>
        <a:buBlip>
          <a:blip r:embed="rId12"/>
        </a:buBlip>
        <a:defRPr sz="32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bg1"/>
        </a:buClr>
        <a:buSzPct val="50000"/>
        <a:buFont typeface="ArialUnicodeMS" charset="0"/>
        <a:buChar char="〉"/>
        <a:defRPr sz="3200" kern="1200">
          <a:solidFill>
            <a:schemeClr val="bg1"/>
          </a:solidFill>
          <a:latin typeface="+mj-lt"/>
          <a:ea typeface="+mn-ea"/>
          <a:cs typeface="+mn-cs"/>
        </a:defRPr>
      </a:lvl2pPr>
      <a:lvl3pPr marL="1371600" indent="-457200" algn="l" defTabSz="914400" rtl="0" eaLnBrk="1" latinLnBrk="0" hangingPunct="1">
        <a:lnSpc>
          <a:spcPct val="90000"/>
        </a:lnSpc>
        <a:spcBef>
          <a:spcPts val="500"/>
        </a:spcBef>
        <a:buFont typeface="+mj-lt"/>
        <a:buAutoNum type="arabicPeriod"/>
        <a:defRPr sz="3000" i="1" kern="1200">
          <a:solidFill>
            <a:schemeClr val="bg1"/>
          </a:solidFill>
          <a:latin typeface="+mj-lt"/>
          <a:ea typeface="+mn-ea"/>
          <a:cs typeface="+mn-cs"/>
        </a:defRPr>
      </a:lvl3pPr>
      <a:lvl4pPr marL="1714500" indent="-342900" algn="l" defTabSz="914400" rtl="0" eaLnBrk="1" latinLnBrk="0" hangingPunct="1">
        <a:lnSpc>
          <a:spcPct val="90000"/>
        </a:lnSpc>
        <a:spcBef>
          <a:spcPts val="500"/>
        </a:spcBef>
        <a:buFont typeface="+mj-lt"/>
        <a:buAutoNum type="alphaLcPeriod"/>
        <a:defRPr sz="27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Wingdings" charset="2"/>
        <a:buChar char="§"/>
        <a:defRPr sz="27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490ED-7F69-4D3B-A2CE-9041D3FC1659}" type="datetimeFigureOut">
              <a:rPr lang="fr-FR" smtClean="0"/>
              <a:t>23/03/2022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17624-DDA3-444F-A6FB-CDD1FE4AC160}" type="slidenum">
              <a:rPr lang="fr-FR" smtClean="0"/>
              <a:t>‹N°›</a:t>
            </a:fld>
            <a:endParaRPr lang="fr-FR"/>
          </a:p>
        </p:txBody>
      </p:sp>
    </p:spTree>
    <p:extLst>
      <p:ext uri="{BB962C8B-B14F-4D97-AF65-F5344CB8AC3E}">
        <p14:creationId xmlns:p14="http://schemas.microsoft.com/office/powerpoint/2010/main" val="4829506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6D98D-52D1-49CB-AA0B-8DBC6009A099}" type="datetimeFigureOut">
              <a:rPr lang="fr-FR" smtClean="0"/>
              <a:pPr/>
              <a:t>23/03/2022</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EFACB-430F-48C7-B5EA-472F0808D567}" type="slidenum">
              <a:rPr lang="fr-FR" smtClean="0"/>
              <a:pPr/>
              <a:t>‹N°›</a:t>
            </a:fld>
            <a:endParaRPr lang="fr-FR"/>
          </a:p>
        </p:txBody>
      </p:sp>
    </p:spTree>
    <p:extLst>
      <p:ext uri="{BB962C8B-B14F-4D97-AF65-F5344CB8AC3E}">
        <p14:creationId xmlns:p14="http://schemas.microsoft.com/office/powerpoint/2010/main" val="7917714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hyperlink" Target="mailto:Clemence.bouvet@maine-et-loire.gouv.fr" TargetMode="External"/><Relationship Id="rId2" Type="http://schemas.openxmlformats.org/officeDocument/2006/relationships/hyperlink" Target="mailto:solidarite-ukraine@maine-et-loire.fr"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parrainage.refugies.info/"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Solidarité Ukraine</a:t>
            </a:r>
          </a:p>
        </p:txBody>
      </p:sp>
      <p:sp>
        <p:nvSpPr>
          <p:cNvPr id="3" name="Sous-titre 2"/>
          <p:cNvSpPr>
            <a:spLocks noGrp="1"/>
          </p:cNvSpPr>
          <p:nvPr>
            <p:ph type="subTitle" idx="1"/>
          </p:nvPr>
        </p:nvSpPr>
        <p:spPr>
          <a:xfrm>
            <a:off x="1524000" y="3700892"/>
            <a:ext cx="9144000" cy="1329726"/>
          </a:xfrm>
        </p:spPr>
        <p:txBody>
          <a:bodyPr>
            <a:normAutofit/>
          </a:bodyPr>
          <a:lstStyle/>
          <a:p>
            <a:r>
              <a:rPr lang="fr-FR" dirty="0"/>
              <a:t>Réunion exceptionnelle</a:t>
            </a:r>
          </a:p>
          <a:p>
            <a:r>
              <a:rPr lang="fr-FR" dirty="0"/>
              <a:t>Mercredi 23 mars 2022</a:t>
            </a:r>
          </a:p>
        </p:txBody>
      </p:sp>
    </p:spTree>
    <p:extLst>
      <p:ext uri="{BB962C8B-B14F-4D97-AF65-F5344CB8AC3E}">
        <p14:creationId xmlns:p14="http://schemas.microsoft.com/office/powerpoint/2010/main" val="1744682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3879262" y="3150765"/>
            <a:ext cx="4025461" cy="1384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b="1" dirty="0" smtClean="0">
                <a:solidFill>
                  <a:schemeClr val="accent6">
                    <a:lumMod val="75000"/>
                  </a:schemeClr>
                </a:solidFill>
                <a:latin typeface="Century Gothic" panose="020B0502020202020204" pitchFamily="34" charset="0"/>
              </a:rPr>
              <a:t>100</a:t>
            </a:r>
            <a:r>
              <a:rPr kumimoji="0" lang="fr-FR" sz="2800" b="1" i="0" u="none" strike="noStrike" kern="1200" cap="none" spc="0" normalizeH="0" baseline="0" noProof="0" dirty="0" smtClean="0">
                <a:ln>
                  <a:noFill/>
                </a:ln>
                <a:solidFill>
                  <a:schemeClr val="accent6">
                    <a:lumMod val="75000"/>
                  </a:schemeClr>
                </a:solidFill>
                <a:effectLst/>
                <a:uLnTx/>
                <a:uFillTx/>
                <a:latin typeface="Century Gothic" panose="020B0502020202020204" pitchFamily="34" charset="0"/>
              </a:rPr>
              <a:t> </a:t>
            </a:r>
            <a:r>
              <a:rPr kumimoji="0" lang="fr-FR" sz="2800" b="1" i="0" u="none" strike="noStrike" kern="1200" cap="none" spc="0" normalizeH="0" baseline="0" noProof="0" dirty="0">
                <a:ln>
                  <a:noFill/>
                </a:ln>
                <a:solidFill>
                  <a:schemeClr val="accent6">
                    <a:lumMod val="75000"/>
                  </a:schemeClr>
                </a:solidFill>
                <a:effectLst/>
                <a:uLnTx/>
                <a:uFillTx/>
                <a:latin typeface="Century Gothic" panose="020B0502020202020204" pitchFamily="34" charset="0"/>
              </a:rPr>
              <a:t>000 euros d’aides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chemeClr val="accent6">
                    <a:lumMod val="75000"/>
                  </a:schemeClr>
                </a:solidFill>
                <a:effectLst/>
                <a:uLnTx/>
                <a:uFillTx/>
                <a:latin typeface="Century Gothic" panose="020B0502020202020204" pitchFamily="34" charset="0"/>
              </a:rPr>
              <a:t>départementales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chemeClr val="accent6">
                    <a:lumMod val="75000"/>
                  </a:schemeClr>
                </a:solidFill>
                <a:effectLst/>
                <a:uLnTx/>
                <a:uFillTx/>
                <a:latin typeface="Century Gothic" panose="020B0502020202020204" pitchFamily="34" charset="0"/>
              </a:rPr>
              <a:t>votées le 9 mars </a:t>
            </a:r>
          </a:p>
        </p:txBody>
      </p:sp>
      <p:sp>
        <p:nvSpPr>
          <p:cNvPr id="8" name="Titre 1"/>
          <p:cNvSpPr txBox="1">
            <a:spLocks/>
          </p:cNvSpPr>
          <p:nvPr/>
        </p:nvSpPr>
        <p:spPr>
          <a:xfrm>
            <a:off x="165667" y="70783"/>
            <a:ext cx="11452654" cy="1325563"/>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3600" dirty="0">
              <a:solidFill>
                <a:srgbClr val="C73D13"/>
              </a:solidFill>
              <a:latin typeface="Century Gothic" panose="020B0502020202020204"/>
            </a:endParaRPr>
          </a:p>
        </p:txBody>
      </p:sp>
      <p:sp>
        <p:nvSpPr>
          <p:cNvPr id="9" name="ZoneTexte 8"/>
          <p:cNvSpPr txBox="1"/>
          <p:nvPr/>
        </p:nvSpPr>
        <p:spPr>
          <a:xfrm>
            <a:off x="799674" y="5564971"/>
            <a:ext cx="3325091" cy="923330"/>
          </a:xfrm>
          <a:prstGeom prst="rect">
            <a:avLst/>
          </a:prstGeom>
          <a:noFill/>
        </p:spPr>
        <p:txBody>
          <a:bodyPr wrap="square" rtlCol="0">
            <a:spAutoFit/>
          </a:bodyPr>
          <a:lstStyle/>
          <a:p>
            <a:pPr algn="ctr"/>
            <a:r>
              <a:rPr lang="fr-FR" b="1" dirty="0" smtClean="0">
                <a:solidFill>
                  <a:schemeClr val="bg1"/>
                </a:solidFill>
                <a:latin typeface="Century Gothic" panose="020B0502020202020204" pitchFamily="34" charset="0"/>
              </a:rPr>
              <a:t>50 000€ pour soutenir les initiatives des communes qui hébergent</a:t>
            </a:r>
            <a:endParaRPr lang="fr-FR" b="1" dirty="0">
              <a:solidFill>
                <a:schemeClr val="bg1"/>
              </a:solidFill>
              <a:latin typeface="Century Gothic" panose="020B0502020202020204" pitchFamily="34" charset="0"/>
            </a:endParaRPr>
          </a:p>
        </p:txBody>
      </p:sp>
      <p:sp>
        <p:nvSpPr>
          <p:cNvPr id="10" name="Titre 1"/>
          <p:cNvSpPr txBox="1">
            <a:spLocks/>
          </p:cNvSpPr>
          <p:nvPr/>
        </p:nvSpPr>
        <p:spPr>
          <a:xfrm>
            <a:off x="990600" y="5175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400" dirty="0">
                <a:solidFill>
                  <a:srgbClr val="C73D13"/>
                </a:solidFill>
              </a:rPr>
              <a:t>Au titre de la solidarité territoriale </a:t>
            </a:r>
            <a:br>
              <a:rPr lang="fr-FR" sz="4400" dirty="0">
                <a:solidFill>
                  <a:srgbClr val="C73D13"/>
                </a:solidFill>
              </a:rPr>
            </a:br>
            <a:r>
              <a:rPr lang="fr-FR" sz="4400" dirty="0">
                <a:solidFill>
                  <a:srgbClr val="C73D13"/>
                </a:solidFill>
              </a:rPr>
              <a:t>aux </a:t>
            </a:r>
            <a:r>
              <a:rPr lang="fr-FR" sz="4400" dirty="0" smtClean="0">
                <a:solidFill>
                  <a:srgbClr val="C73D13"/>
                </a:solidFill>
              </a:rPr>
              <a:t>communes</a:t>
            </a:r>
            <a:endParaRPr lang="fr-FR" sz="4400"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b="18727"/>
          <a:stretch/>
        </p:blipFill>
        <p:spPr>
          <a:xfrm>
            <a:off x="1475040" y="3966101"/>
            <a:ext cx="2165255" cy="1759762"/>
          </a:xfrm>
          <a:prstGeom prst="rect">
            <a:avLst/>
          </a:prstGeom>
        </p:spPr>
      </p:pic>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b="11870"/>
          <a:stretch/>
        </p:blipFill>
        <p:spPr>
          <a:xfrm>
            <a:off x="5181082" y="1824453"/>
            <a:ext cx="1421823" cy="1253051"/>
          </a:xfrm>
          <a:prstGeom prst="rect">
            <a:avLst/>
          </a:prstGeom>
        </p:spPr>
      </p:pic>
      <p:sp>
        <p:nvSpPr>
          <p:cNvPr id="12" name="ZoneTexte 11"/>
          <p:cNvSpPr txBox="1"/>
          <p:nvPr/>
        </p:nvSpPr>
        <p:spPr>
          <a:xfrm>
            <a:off x="8126912" y="5564971"/>
            <a:ext cx="2105892" cy="646331"/>
          </a:xfrm>
          <a:prstGeom prst="rect">
            <a:avLst/>
          </a:prstGeom>
          <a:noFill/>
        </p:spPr>
        <p:txBody>
          <a:bodyPr wrap="square" rtlCol="0">
            <a:spAutoFit/>
          </a:bodyPr>
          <a:lstStyle/>
          <a:p>
            <a:pPr algn="ctr"/>
            <a:r>
              <a:rPr lang="fr-FR" b="1" dirty="0" smtClean="0">
                <a:solidFill>
                  <a:schemeClr val="bg1"/>
                </a:solidFill>
                <a:latin typeface="Century Gothic" panose="020B0502020202020204" pitchFamily="34" charset="0"/>
              </a:rPr>
              <a:t>50 000€ pour la </a:t>
            </a:r>
          </a:p>
          <a:p>
            <a:pPr algn="ctr"/>
            <a:r>
              <a:rPr lang="fr-FR" b="1" dirty="0" smtClean="0">
                <a:solidFill>
                  <a:schemeClr val="bg1"/>
                </a:solidFill>
                <a:latin typeface="Century Gothic" panose="020B0502020202020204" pitchFamily="34" charset="0"/>
              </a:rPr>
              <a:t>Croix Rouge</a:t>
            </a:r>
            <a:endParaRPr lang="fr-FR" b="1" dirty="0">
              <a:solidFill>
                <a:schemeClr val="bg1"/>
              </a:solidFill>
              <a:latin typeface="Century Gothic" panose="020B0502020202020204" pitchFamily="34" charset="0"/>
            </a:endParaRPr>
          </a:p>
        </p:txBody>
      </p:sp>
      <p:pic>
        <p:nvPicPr>
          <p:cNvPr id="13" name="Image 12"/>
          <p:cNvPicPr>
            <a:picLocks noChangeAspect="1"/>
          </p:cNvPicPr>
          <p:nvPr/>
        </p:nvPicPr>
        <p:blipFill rotWithShape="1">
          <a:blip r:embed="rId4">
            <a:extLst>
              <a:ext uri="{28A0092B-C50C-407E-A947-70E740481C1C}">
                <a14:useLocalDpi xmlns:a14="http://schemas.microsoft.com/office/drawing/2010/main" val="0"/>
              </a:ext>
            </a:extLst>
          </a:blip>
          <a:srcRect b="20805"/>
          <a:stretch/>
        </p:blipFill>
        <p:spPr>
          <a:xfrm>
            <a:off x="16433846" y="9982999"/>
            <a:ext cx="542162" cy="429364"/>
          </a:xfrm>
          <a:prstGeom prst="rect">
            <a:avLst/>
          </a:prstGeom>
        </p:spPr>
      </p:pic>
      <p:pic>
        <p:nvPicPr>
          <p:cNvPr id="1026" name="Picture 2" descr="Afficher l’image sour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8291" y="4247164"/>
            <a:ext cx="1798689" cy="120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6109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ZoneTexte 23"/>
          <p:cNvSpPr txBox="1"/>
          <p:nvPr/>
        </p:nvSpPr>
        <p:spPr>
          <a:xfrm>
            <a:off x="4779019" y="3250917"/>
            <a:ext cx="2222083"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rPr>
              <a:t>Communes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rPr>
              <a:t>Accueillantes</a:t>
            </a:r>
          </a:p>
        </p:txBody>
      </p:sp>
      <p:sp>
        <p:nvSpPr>
          <p:cNvPr id="26" name="Rectangle à coins arrondis 25"/>
          <p:cNvSpPr/>
          <p:nvPr/>
        </p:nvSpPr>
        <p:spPr>
          <a:xfrm>
            <a:off x="3589020" y="4126829"/>
            <a:ext cx="2308860" cy="171693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rPr>
              <a:t>Maintien du lien avec le pays d’origine  </a:t>
            </a:r>
            <a:r>
              <a:rPr lang="fr-FR" sz="1400" dirty="0" smtClean="0">
                <a:solidFill>
                  <a:srgbClr val="4472C4">
                    <a:lumMod val="50000"/>
                  </a:srgbClr>
                </a:solidFill>
                <a:latin typeface="Century Gothic" panose="020B0502020202020204" pitchFamily="34" charset="0"/>
              </a:rPr>
              <a:t>Té</a:t>
            </a:r>
            <a:r>
              <a:rPr kumimoji="0" lang="fr-FR" sz="1400" b="0" i="0" u="none" strike="noStrike" kern="1200" cap="none" spc="0" normalizeH="0" baseline="0" noProof="0" dirty="0" err="1" smtClean="0">
                <a:ln>
                  <a:noFill/>
                </a:ln>
                <a:solidFill>
                  <a:srgbClr val="4472C4">
                    <a:lumMod val="50000"/>
                  </a:srgbClr>
                </a:solidFill>
                <a:effectLst/>
                <a:uLnTx/>
                <a:uFillTx/>
                <a:latin typeface="Century Gothic" panose="020B0502020202020204" pitchFamily="34" charset="0"/>
              </a:rPr>
              <a:t>léphonie</a:t>
            </a:r>
            <a:r>
              <a:rPr kumimoji="0" lang="fr-FR" sz="14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smtClean="0">
                <a:solidFill>
                  <a:srgbClr val="4472C4">
                    <a:lumMod val="50000"/>
                  </a:srgbClr>
                </a:solidFill>
                <a:latin typeface="Century Gothic" panose="020B0502020202020204" pitchFamily="34" charset="0"/>
              </a:rPr>
              <a:t>Accès internet</a:t>
            </a:r>
            <a:endParaRPr kumimoji="0" lang="fr-FR"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31" name="Titre 1"/>
          <p:cNvSpPr txBox="1">
            <a:spLocks/>
          </p:cNvSpPr>
          <p:nvPr/>
        </p:nvSpPr>
        <p:spPr>
          <a:xfrm>
            <a:off x="165667" y="98492"/>
            <a:ext cx="11452654" cy="1325563"/>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3600" dirty="0">
              <a:solidFill>
                <a:srgbClr val="C73D13"/>
              </a:solidFill>
              <a:latin typeface="Century Gothic" panose="020B0502020202020204"/>
            </a:endParaRPr>
          </a:p>
        </p:txBody>
      </p:sp>
      <p:sp>
        <p:nvSpPr>
          <p:cNvPr id="5" name="Rectangle à coins arrondis 4"/>
          <p:cNvSpPr/>
          <p:nvPr/>
        </p:nvSpPr>
        <p:spPr>
          <a:xfrm>
            <a:off x="1177290" y="4116204"/>
            <a:ext cx="2308860" cy="171693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rPr>
              <a:t>Hébergement  </a:t>
            </a:r>
            <a:r>
              <a:rPr kumimoji="0" lang="fr-FR" sz="14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rPr>
              <a:t>Participation aux charges,</a:t>
            </a:r>
            <a:r>
              <a:rPr kumimoji="0" lang="fr-FR" sz="1400" b="0" i="0" u="none" strike="noStrike" kern="1200" cap="none" spc="0" normalizeH="0" noProof="0" dirty="0" smtClean="0">
                <a:ln>
                  <a:noFill/>
                </a:ln>
                <a:solidFill>
                  <a:srgbClr val="4472C4">
                    <a:lumMod val="50000"/>
                  </a:srgbClr>
                </a:solidFill>
                <a:effectLst/>
                <a:uLnTx/>
                <a:uFillTx/>
                <a:latin typeface="Century Gothic" panose="020B0502020202020204" pitchFamily="34" charset="0"/>
              </a:rPr>
              <a:t> </a:t>
            </a:r>
            <a:r>
              <a:rPr kumimoji="0" lang="fr-FR" sz="14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rPr>
              <a:t>aides à l’équipement et à l’aménagement…</a:t>
            </a:r>
            <a:endParaRPr kumimoji="0" lang="fr-FR"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6" name="Rectangle à coins arrondis 5"/>
          <p:cNvSpPr/>
          <p:nvPr/>
        </p:nvSpPr>
        <p:spPr>
          <a:xfrm>
            <a:off x="6000750" y="4126829"/>
            <a:ext cx="2308860" cy="171693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rPr>
              <a:t>Accès aux soins médicaux et psychologiques </a:t>
            </a:r>
            <a:endParaRPr kumimoji="0" lang="fr-FR" sz="18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sp>
        <p:nvSpPr>
          <p:cNvPr id="7" name="Rectangle à coins arrondis 6"/>
          <p:cNvSpPr/>
          <p:nvPr/>
        </p:nvSpPr>
        <p:spPr>
          <a:xfrm>
            <a:off x="8412480" y="4126829"/>
            <a:ext cx="2346768" cy="171693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rPr>
              <a:t>Accès à la scolarité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solidFill>
                  <a:srgbClr val="4472C4">
                    <a:lumMod val="50000"/>
                  </a:srgbClr>
                </a:solidFill>
                <a:latin typeface="Century Gothic" panose="020B0502020202020204" pitchFamily="34" charset="0"/>
              </a:rPr>
              <a:t>F</a:t>
            </a:r>
            <a:r>
              <a:rPr kumimoji="0" lang="fr-FR" sz="1400" b="0"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rPr>
              <a:t>rais </a:t>
            </a:r>
            <a:r>
              <a:rPr kumimoji="0" lang="fr-FR" sz="1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rPr>
              <a:t>de cantine, frais de scolarité, accueil périscolaire, transport scolaire, aide aux devoirs</a:t>
            </a:r>
            <a:endParaRPr kumimoji="0" lang="fr-FR" sz="16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p:txBody>
      </p:sp>
      <p:pic>
        <p:nvPicPr>
          <p:cNvPr id="10" name="Image 9" descr="Nouveau logo 49 transparent.png"/>
          <p:cNvPicPr>
            <a:picLocks noChangeAspect="1"/>
          </p:cNvPicPr>
          <p:nvPr/>
        </p:nvPicPr>
        <p:blipFill>
          <a:blip r:embed="rId2" cstate="print"/>
          <a:stretch>
            <a:fillRect/>
          </a:stretch>
        </p:blipFill>
        <p:spPr>
          <a:xfrm>
            <a:off x="8974892" y="6069329"/>
            <a:ext cx="1587629" cy="684937"/>
          </a:xfrm>
          <a:prstGeom prst="rect">
            <a:avLst/>
          </a:prstGeom>
        </p:spPr>
      </p:pic>
      <p:sp>
        <p:nvSpPr>
          <p:cNvPr id="14" name="Titre 1"/>
          <p:cNvSpPr txBox="1">
            <a:spLocks/>
          </p:cNvSpPr>
          <p:nvPr/>
        </p:nvSpPr>
        <p:spPr>
          <a:xfrm>
            <a:off x="838200" y="36512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400" dirty="0" smtClean="0">
                <a:solidFill>
                  <a:srgbClr val="C73D13"/>
                </a:solidFill>
                <a:latin typeface="Century Gothic" panose="020B0502020202020204"/>
              </a:rPr>
              <a:t>1 - Pistes </a:t>
            </a:r>
            <a:r>
              <a:rPr lang="fr-FR" sz="4400" dirty="0">
                <a:solidFill>
                  <a:srgbClr val="C73D13"/>
                </a:solidFill>
                <a:latin typeface="Century Gothic" panose="020B0502020202020204"/>
              </a:rPr>
              <a:t>de réflexions sur l’usage des </a:t>
            </a:r>
            <a:endParaRPr lang="fr-FR" sz="4400" dirty="0" smtClean="0">
              <a:solidFill>
                <a:srgbClr val="C73D13"/>
              </a:solidFill>
              <a:latin typeface="Century Gothic" panose="020B0502020202020204"/>
            </a:endParaRPr>
          </a:p>
          <a:p>
            <a:r>
              <a:rPr lang="fr-FR" sz="4400" dirty="0" smtClean="0">
                <a:solidFill>
                  <a:srgbClr val="C73D13"/>
                </a:solidFill>
                <a:latin typeface="Century Gothic" panose="020B0502020202020204"/>
              </a:rPr>
              <a:t>50 </a:t>
            </a:r>
            <a:r>
              <a:rPr lang="fr-FR" sz="4400" dirty="0">
                <a:solidFill>
                  <a:srgbClr val="C73D13"/>
                </a:solidFill>
                <a:latin typeface="Century Gothic" panose="020B0502020202020204"/>
              </a:rPr>
              <a:t>000€ destinés aux </a:t>
            </a:r>
            <a:r>
              <a:rPr lang="fr-FR" sz="4400" dirty="0" smtClean="0">
                <a:solidFill>
                  <a:srgbClr val="C73D13"/>
                </a:solidFill>
                <a:latin typeface="Century Gothic" panose="020B0502020202020204"/>
              </a:rPr>
              <a:t>communes</a:t>
            </a:r>
            <a:endParaRPr lang="fr-FR" sz="4400" dirty="0">
              <a:solidFill>
                <a:srgbClr val="C73D13"/>
              </a:solidFill>
              <a:latin typeface="Century Gothic" panose="020B0502020202020204"/>
            </a:endParaRPr>
          </a:p>
        </p:txBody>
      </p:sp>
      <p:pic>
        <p:nvPicPr>
          <p:cNvPr id="15" name="Image 14"/>
          <p:cNvPicPr>
            <a:picLocks noChangeAspect="1"/>
          </p:cNvPicPr>
          <p:nvPr/>
        </p:nvPicPr>
        <p:blipFill rotWithShape="1">
          <a:blip r:embed="rId3">
            <a:extLst>
              <a:ext uri="{28A0092B-C50C-407E-A947-70E740481C1C}">
                <a14:useLocalDpi xmlns:a14="http://schemas.microsoft.com/office/drawing/2010/main" val="0"/>
              </a:ext>
            </a:extLst>
          </a:blip>
          <a:srcRect b="18727"/>
          <a:stretch/>
        </p:blipFill>
        <p:spPr>
          <a:xfrm>
            <a:off x="4815252" y="1690688"/>
            <a:ext cx="2165255" cy="1759762"/>
          </a:xfrm>
          <a:prstGeom prst="rect">
            <a:avLst/>
          </a:prstGeom>
        </p:spPr>
      </p:pic>
      <p:pic>
        <p:nvPicPr>
          <p:cNvPr id="3" name="Image 2"/>
          <p:cNvPicPr>
            <a:picLocks noChangeAspect="1"/>
          </p:cNvPicPr>
          <p:nvPr/>
        </p:nvPicPr>
        <p:blipFill>
          <a:blip r:embed="rId4"/>
          <a:stretch>
            <a:fillRect/>
          </a:stretch>
        </p:blipFill>
        <p:spPr>
          <a:xfrm>
            <a:off x="10672667" y="6106476"/>
            <a:ext cx="1362265" cy="647790"/>
          </a:xfrm>
          <a:prstGeom prst="rect">
            <a:avLst/>
          </a:prstGeom>
        </p:spPr>
      </p:pic>
    </p:spTree>
    <p:extLst>
      <p:ext uri="{BB962C8B-B14F-4D97-AF65-F5344CB8AC3E}">
        <p14:creationId xmlns:p14="http://schemas.microsoft.com/office/powerpoint/2010/main" val="3576879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823276" y="1338322"/>
            <a:ext cx="5887388"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smtClean="0">
                <a:ln>
                  <a:noFill/>
                </a:ln>
                <a:solidFill>
                  <a:schemeClr val="accent6">
                    <a:lumMod val="75000"/>
                  </a:schemeClr>
                </a:solidFill>
                <a:effectLst/>
                <a:uLnTx/>
                <a:uFillTx/>
                <a:latin typeface="Century Gothic" panose="020B0502020202020204" pitchFamily="34" charset="0"/>
              </a:rPr>
              <a:t>&gt;&gt; 50 </a:t>
            </a:r>
            <a:r>
              <a:rPr kumimoji="0" lang="fr-FR" sz="2000" b="1" i="0" u="none" strike="noStrike" kern="1200" cap="none" spc="0" normalizeH="0" baseline="0" noProof="0" dirty="0">
                <a:ln>
                  <a:noFill/>
                </a:ln>
                <a:solidFill>
                  <a:schemeClr val="accent6">
                    <a:lumMod val="75000"/>
                  </a:schemeClr>
                </a:solidFill>
                <a:effectLst/>
                <a:uLnTx/>
                <a:uFillTx/>
                <a:latin typeface="Century Gothic" panose="020B0502020202020204" pitchFamily="34" charset="0"/>
              </a:rPr>
              <a:t>000 euros </a:t>
            </a:r>
            <a:r>
              <a:rPr kumimoji="0" lang="fr-FR" sz="2000" b="1" i="0" u="none" strike="noStrike" kern="1200" cap="none" spc="0" normalizeH="0" baseline="0" noProof="0" dirty="0" smtClean="0">
                <a:ln>
                  <a:noFill/>
                </a:ln>
                <a:solidFill>
                  <a:schemeClr val="accent6">
                    <a:lumMod val="75000"/>
                  </a:schemeClr>
                </a:solidFill>
                <a:effectLst/>
                <a:uLnTx/>
                <a:uFillTx/>
                <a:latin typeface="Century Gothic" panose="020B0502020202020204" pitchFamily="34" charset="0"/>
              </a:rPr>
              <a:t>d’aides</a:t>
            </a:r>
            <a:r>
              <a:rPr kumimoji="0" lang="fr-FR" sz="2000" b="1" i="0" u="none" strike="noStrike" kern="1200" cap="none" spc="0" normalizeH="0" noProof="0" dirty="0" smtClean="0">
                <a:ln>
                  <a:noFill/>
                </a:ln>
                <a:solidFill>
                  <a:schemeClr val="accent6">
                    <a:lumMod val="75000"/>
                  </a:schemeClr>
                </a:solidFill>
                <a:effectLst/>
                <a:uLnTx/>
                <a:uFillTx/>
                <a:latin typeface="Century Gothic" panose="020B0502020202020204" pitchFamily="34" charset="0"/>
              </a:rPr>
              <a:t> </a:t>
            </a:r>
            <a:r>
              <a:rPr kumimoji="0" lang="fr-FR" sz="2000" b="1" i="0" u="none" strike="noStrike" kern="1200" cap="none" spc="0" normalizeH="0" baseline="0" noProof="0" dirty="0" smtClean="0">
                <a:ln>
                  <a:noFill/>
                </a:ln>
                <a:solidFill>
                  <a:schemeClr val="accent6">
                    <a:lumMod val="75000"/>
                  </a:schemeClr>
                </a:solidFill>
                <a:effectLst/>
                <a:uLnTx/>
                <a:uFillTx/>
                <a:latin typeface="Century Gothic" panose="020B0502020202020204" pitchFamily="34" charset="0"/>
              </a:rPr>
              <a:t>départementales</a:t>
            </a:r>
            <a:endParaRPr kumimoji="0" lang="fr-FR" sz="2000" b="1" i="0" u="none" strike="noStrike" kern="1200" cap="none" spc="0" normalizeH="0" baseline="0" noProof="0" dirty="0">
              <a:ln>
                <a:noFill/>
              </a:ln>
              <a:solidFill>
                <a:schemeClr val="accent6">
                  <a:lumMod val="75000"/>
                </a:schemeClr>
              </a:solidFill>
              <a:effectLst/>
              <a:uLnTx/>
              <a:uFillTx/>
              <a:latin typeface="Century Gothic" panose="020B0502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chemeClr val="accent6">
                    <a:lumMod val="75000"/>
                  </a:schemeClr>
                </a:solidFill>
                <a:effectLst/>
                <a:uLnTx/>
                <a:uFillTx/>
                <a:latin typeface="Century Gothic" panose="020B0502020202020204" pitchFamily="34" charset="0"/>
              </a:rPr>
              <a:t>votées le 9 mars </a:t>
            </a:r>
          </a:p>
        </p:txBody>
      </p:sp>
      <p:sp>
        <p:nvSpPr>
          <p:cNvPr id="10" name="Ellipse 9"/>
          <p:cNvSpPr/>
          <p:nvPr/>
        </p:nvSpPr>
        <p:spPr>
          <a:xfrm>
            <a:off x="4182513" y="1961354"/>
            <a:ext cx="3419009" cy="3413145"/>
          </a:xfrm>
          <a:prstGeom prst="ellipse">
            <a:avLst/>
          </a:prstGeom>
          <a:noFill/>
          <a:ln w="76200">
            <a:solidFill>
              <a:schemeClr val="accent5">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ZoneTexte 10"/>
          <p:cNvSpPr txBox="1"/>
          <p:nvPr/>
        </p:nvSpPr>
        <p:spPr>
          <a:xfrm>
            <a:off x="4926667" y="2457451"/>
            <a:ext cx="1952779"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smtClean="0">
                <a:ln>
                  <a:noFill/>
                </a:ln>
                <a:solidFill>
                  <a:schemeClr val="tx2">
                    <a:lumMod val="75000"/>
                  </a:schemeClr>
                </a:solidFill>
                <a:effectLst/>
                <a:uLnTx/>
                <a:uFillTx/>
                <a:latin typeface="Century Gothic" panose="020B0502020202020204" pitchFamily="34" charset="0"/>
              </a:rPr>
              <a:t>FOND</a:t>
            </a:r>
            <a:endParaRPr kumimoji="0" lang="fr-FR" sz="2400" b="1" i="0" u="none" strike="noStrike" kern="1200" cap="none" spc="0" normalizeH="0" baseline="0" noProof="0" dirty="0">
              <a:ln>
                <a:noFill/>
              </a:ln>
              <a:solidFill>
                <a:schemeClr val="tx2">
                  <a:lumMod val="75000"/>
                </a:schemeClr>
              </a:solidFill>
              <a:effectLst/>
              <a:uLnTx/>
              <a:uFillTx/>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chemeClr val="tx2">
                    <a:lumMod val="75000"/>
                  </a:schemeClr>
                </a:solidFill>
                <a:effectLst/>
                <a:uLnTx/>
                <a:uFillTx/>
                <a:latin typeface="Century Gothic" panose="020B0502020202020204" pitchFamily="34" charset="0"/>
              </a:rPr>
              <a:t>DE </a:t>
            </a:r>
            <a:r>
              <a:rPr kumimoji="0" lang="fr-FR" sz="2400" b="1" i="0" u="none" strike="noStrike" kern="1200" cap="none" spc="0" normalizeH="0" baseline="0" noProof="0" dirty="0" smtClean="0">
                <a:ln>
                  <a:noFill/>
                </a:ln>
                <a:solidFill>
                  <a:schemeClr val="tx2">
                    <a:lumMod val="75000"/>
                  </a:schemeClr>
                </a:solidFill>
                <a:effectLst/>
                <a:uLnTx/>
                <a:uFillTx/>
                <a:latin typeface="Century Gothic" panose="020B0502020202020204" pitchFamily="34" charset="0"/>
              </a:rPr>
              <a:t>SOUTIEN</a:t>
            </a:r>
            <a:r>
              <a:rPr kumimoji="0" lang="fr-FR" sz="2400" b="1" i="0" u="none" strike="noStrike" kern="1200" cap="none" spc="0" normalizeH="0" noProof="0" dirty="0" smtClean="0">
                <a:ln>
                  <a:noFill/>
                </a:ln>
                <a:solidFill>
                  <a:schemeClr val="tx2">
                    <a:lumMod val="75000"/>
                  </a:schemeClr>
                </a:solidFill>
                <a:effectLst/>
                <a:uLnTx/>
                <a:uFillTx/>
                <a:latin typeface="Century Gothic" panose="020B0502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noProof="0" dirty="0" smtClean="0">
                <a:ln>
                  <a:noFill/>
                </a:ln>
                <a:solidFill>
                  <a:schemeClr val="tx2">
                    <a:lumMod val="75000"/>
                  </a:schemeClr>
                </a:solidFill>
                <a:effectLst/>
                <a:uLnTx/>
                <a:uFillTx/>
                <a:latin typeface="Century Gothic" panose="020B0502020202020204" pitchFamily="34" charset="0"/>
              </a:rPr>
              <a:t>49</a:t>
            </a:r>
            <a:endParaRPr kumimoji="0" lang="fr-FR" sz="2400" b="1" i="0" u="none" strike="noStrike" kern="1200" cap="none" spc="0" normalizeH="0" baseline="0" noProof="0" dirty="0">
              <a:ln>
                <a:noFill/>
              </a:ln>
              <a:solidFill>
                <a:schemeClr val="tx2">
                  <a:lumMod val="75000"/>
                </a:schemeClr>
              </a:solidFill>
              <a:effectLst/>
              <a:uLnTx/>
              <a:uFillTx/>
              <a:latin typeface="Century Gothic" panose="020B0502020202020204" pitchFamily="34" charset="0"/>
            </a:endParaRPr>
          </a:p>
        </p:txBody>
      </p:sp>
      <p:sp>
        <p:nvSpPr>
          <p:cNvPr id="16" name="ZoneTexte 15"/>
          <p:cNvSpPr txBox="1"/>
          <p:nvPr/>
        </p:nvSpPr>
        <p:spPr>
          <a:xfrm>
            <a:off x="1559081" y="3640500"/>
            <a:ext cx="150233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rPr>
              <a:t>Communes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entury Gothic" panose="020B0502020202020204" pitchFamily="34" charset="0"/>
              </a:rPr>
              <a:t>EPCI ?</a:t>
            </a:r>
          </a:p>
        </p:txBody>
      </p:sp>
      <p:sp>
        <p:nvSpPr>
          <p:cNvPr id="18" name="Pentagone 17"/>
          <p:cNvSpPr/>
          <p:nvPr/>
        </p:nvSpPr>
        <p:spPr>
          <a:xfrm>
            <a:off x="7970393" y="2855044"/>
            <a:ext cx="555633" cy="1625763"/>
          </a:xfrm>
          <a:prstGeom prst="homePlate">
            <a:avLst/>
          </a:prstGeom>
          <a:solidFill>
            <a:srgbClr val="00206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ZoneTexte 23"/>
          <p:cNvSpPr txBox="1"/>
          <p:nvPr/>
        </p:nvSpPr>
        <p:spPr>
          <a:xfrm>
            <a:off x="9107196" y="1364356"/>
            <a:ext cx="173477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rPr>
              <a:t>Bénéficiaires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4472C4">
                    <a:lumMod val="50000"/>
                  </a:srgbClr>
                </a:solidFill>
                <a:effectLst/>
                <a:uLnTx/>
                <a:uFillTx/>
                <a:latin typeface="Century Gothic" panose="020B0502020202020204" pitchFamily="34" charset="0"/>
              </a:rPr>
              <a:t>Communes</a:t>
            </a:r>
            <a:endParaRPr kumimoji="0" lang="fr-FR" sz="1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rPr>
              <a:t>Accueillantes</a:t>
            </a:r>
          </a:p>
        </p:txBody>
      </p:sp>
      <p:sp>
        <p:nvSpPr>
          <p:cNvPr id="2" name="ZoneTexte 1"/>
          <p:cNvSpPr txBox="1"/>
          <p:nvPr/>
        </p:nvSpPr>
        <p:spPr>
          <a:xfrm>
            <a:off x="1495192" y="5818459"/>
            <a:ext cx="1490779" cy="584775"/>
          </a:xfrm>
          <a:prstGeom prst="rect">
            <a:avLst/>
          </a:prstGeom>
          <a:noFill/>
        </p:spPr>
        <p:txBody>
          <a:bodyPr wrap="square" rtlCol="0">
            <a:spAutoFit/>
          </a:bodyPr>
          <a:lstStyle/>
          <a:p>
            <a:pPr algn="ctr"/>
            <a:r>
              <a:rPr lang="fr-FR" sz="1600" b="1" dirty="0" smtClean="0">
                <a:latin typeface="Century Gothic" panose="020B0502020202020204" pitchFamily="34" charset="0"/>
              </a:rPr>
              <a:t>Collecte citoyenne ?</a:t>
            </a:r>
            <a:endParaRPr lang="fr-FR" sz="1600" b="1" dirty="0">
              <a:latin typeface="Century Gothic" panose="020B0502020202020204" pitchFamily="34" charset="0"/>
            </a:endParaRPr>
          </a:p>
        </p:txBody>
      </p:sp>
      <p:sp>
        <p:nvSpPr>
          <p:cNvPr id="3" name="ZoneTexte 2"/>
          <p:cNvSpPr txBox="1"/>
          <p:nvPr/>
        </p:nvSpPr>
        <p:spPr>
          <a:xfrm>
            <a:off x="7361887" y="5929780"/>
            <a:ext cx="4700440" cy="646331"/>
          </a:xfrm>
          <a:prstGeom prst="rect">
            <a:avLst/>
          </a:prstGeom>
          <a:noFill/>
        </p:spPr>
        <p:txBody>
          <a:bodyPr wrap="square" rtlCol="0">
            <a:spAutoFit/>
          </a:bodyPr>
          <a:lstStyle/>
          <a:p>
            <a:pPr marL="285750" indent="-285750">
              <a:buFont typeface="Arial" panose="020B0604020202020204" pitchFamily="34" charset="0"/>
              <a:buChar char="•"/>
            </a:pPr>
            <a:r>
              <a:rPr lang="fr-FR" i="1" dirty="0" smtClean="0">
                <a:latin typeface="Century Gothic" panose="020B0502020202020204" pitchFamily="34" charset="0"/>
              </a:rPr>
              <a:t>Règlement d’aides à définir</a:t>
            </a:r>
          </a:p>
          <a:p>
            <a:pPr marL="285750" indent="-285750">
              <a:buFont typeface="Arial" panose="020B0604020202020204" pitchFamily="34" charset="0"/>
              <a:buChar char="•"/>
            </a:pPr>
            <a:r>
              <a:rPr lang="fr-FR" i="1" dirty="0" smtClean="0">
                <a:latin typeface="Century Gothic" panose="020B0502020202020204" pitchFamily="34" charset="0"/>
              </a:rPr>
              <a:t>Commission d’attribution à imaginer</a:t>
            </a:r>
            <a:endParaRPr lang="fr-FR" i="1" dirty="0">
              <a:latin typeface="Century Gothic" panose="020B0502020202020204" pitchFamily="34" charset="0"/>
            </a:endParaRPr>
          </a:p>
        </p:txBody>
      </p:sp>
      <p:pic>
        <p:nvPicPr>
          <p:cNvPr id="38" name="Image 37"/>
          <p:cNvPicPr>
            <a:picLocks noChangeAspect="1"/>
          </p:cNvPicPr>
          <p:nvPr/>
        </p:nvPicPr>
        <p:blipFill rotWithShape="1">
          <a:blip r:embed="rId3">
            <a:extLst>
              <a:ext uri="{28A0092B-C50C-407E-A947-70E740481C1C}">
                <a14:useLocalDpi xmlns:a14="http://schemas.microsoft.com/office/drawing/2010/main" val="0"/>
              </a:ext>
            </a:extLst>
          </a:blip>
          <a:srcRect b="18727"/>
          <a:stretch/>
        </p:blipFill>
        <p:spPr>
          <a:xfrm>
            <a:off x="9485664" y="2523137"/>
            <a:ext cx="977834" cy="794712"/>
          </a:xfrm>
          <a:prstGeom prst="rect">
            <a:avLst/>
          </a:prstGeom>
        </p:spPr>
      </p:pic>
      <p:pic>
        <p:nvPicPr>
          <p:cNvPr id="39" name="Image 38"/>
          <p:cNvPicPr>
            <a:picLocks noChangeAspect="1"/>
          </p:cNvPicPr>
          <p:nvPr/>
        </p:nvPicPr>
        <p:blipFill rotWithShape="1">
          <a:blip r:embed="rId3">
            <a:extLst>
              <a:ext uri="{28A0092B-C50C-407E-A947-70E740481C1C}">
                <a14:useLocalDpi xmlns:a14="http://schemas.microsoft.com/office/drawing/2010/main" val="0"/>
              </a:ext>
            </a:extLst>
          </a:blip>
          <a:srcRect b="18727"/>
          <a:stretch/>
        </p:blipFill>
        <p:spPr>
          <a:xfrm>
            <a:off x="9485664" y="3376136"/>
            <a:ext cx="977834" cy="794712"/>
          </a:xfrm>
          <a:prstGeom prst="rect">
            <a:avLst/>
          </a:prstGeom>
        </p:spPr>
      </p:pic>
      <p:pic>
        <p:nvPicPr>
          <p:cNvPr id="40" name="Image 39"/>
          <p:cNvPicPr>
            <a:picLocks noChangeAspect="1"/>
          </p:cNvPicPr>
          <p:nvPr/>
        </p:nvPicPr>
        <p:blipFill rotWithShape="1">
          <a:blip r:embed="rId3">
            <a:extLst>
              <a:ext uri="{28A0092B-C50C-407E-A947-70E740481C1C}">
                <a14:useLocalDpi xmlns:a14="http://schemas.microsoft.com/office/drawing/2010/main" val="0"/>
              </a:ext>
            </a:extLst>
          </a:blip>
          <a:srcRect b="18727"/>
          <a:stretch/>
        </p:blipFill>
        <p:spPr>
          <a:xfrm>
            <a:off x="9485664" y="4284346"/>
            <a:ext cx="977834" cy="794712"/>
          </a:xfrm>
          <a:prstGeom prst="rect">
            <a:avLst/>
          </a:prstGeom>
        </p:spPr>
      </p:pic>
      <p:sp>
        <p:nvSpPr>
          <p:cNvPr id="4" name="Rectangle à coins arrondis 3"/>
          <p:cNvSpPr/>
          <p:nvPr/>
        </p:nvSpPr>
        <p:spPr>
          <a:xfrm>
            <a:off x="7280165" y="5833793"/>
            <a:ext cx="4723872" cy="838303"/>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rotWithShape="1">
          <a:blip r:embed="rId4">
            <a:extLst>
              <a:ext uri="{28A0092B-C50C-407E-A947-70E740481C1C}">
                <a14:useLocalDpi xmlns:a14="http://schemas.microsoft.com/office/drawing/2010/main" val="0"/>
              </a:ext>
            </a:extLst>
          </a:blip>
          <a:srcRect b="14342"/>
          <a:stretch/>
        </p:blipFill>
        <p:spPr>
          <a:xfrm>
            <a:off x="5273460" y="3844674"/>
            <a:ext cx="1259195" cy="1078590"/>
          </a:xfrm>
          <a:prstGeom prst="rect">
            <a:avLst/>
          </a:prstGeom>
        </p:spPr>
      </p:pic>
      <p:sp>
        <p:nvSpPr>
          <p:cNvPr id="41" name="Titre 1"/>
          <p:cNvSpPr txBox="1">
            <a:spLocks/>
          </p:cNvSpPr>
          <p:nvPr/>
        </p:nvSpPr>
        <p:spPr>
          <a:xfrm>
            <a:off x="838200" y="36512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400" dirty="0" smtClean="0">
                <a:solidFill>
                  <a:srgbClr val="C73D13"/>
                </a:solidFill>
                <a:latin typeface="Century Gothic" panose="020B0502020202020204"/>
              </a:rPr>
              <a:t>Un fond d’aide </a:t>
            </a:r>
            <a:r>
              <a:rPr lang="fr-FR" sz="4400" dirty="0" err="1" smtClean="0">
                <a:solidFill>
                  <a:srgbClr val="C73D13"/>
                </a:solidFill>
                <a:latin typeface="Century Gothic" panose="020B0502020202020204"/>
              </a:rPr>
              <a:t>mutualisable</a:t>
            </a:r>
            <a:endParaRPr lang="fr-FR" sz="4400" dirty="0">
              <a:solidFill>
                <a:srgbClr val="C73D13"/>
              </a:solidFill>
              <a:latin typeface="Century Gothic" panose="020B0502020202020204"/>
            </a:endParaRPr>
          </a:p>
        </p:txBody>
      </p:sp>
      <p:pic>
        <p:nvPicPr>
          <p:cNvPr id="9" name="Image 8"/>
          <p:cNvPicPr>
            <a:picLocks noChangeAspect="1"/>
          </p:cNvPicPr>
          <p:nvPr/>
        </p:nvPicPr>
        <p:blipFill rotWithShape="1">
          <a:blip r:embed="rId5">
            <a:extLst>
              <a:ext uri="{28A0092B-C50C-407E-A947-70E740481C1C}">
                <a14:useLocalDpi xmlns:a14="http://schemas.microsoft.com/office/drawing/2010/main" val="0"/>
              </a:ext>
            </a:extLst>
          </a:blip>
          <a:srcRect b="23257"/>
          <a:stretch/>
        </p:blipFill>
        <p:spPr>
          <a:xfrm>
            <a:off x="1631303" y="2702189"/>
            <a:ext cx="1218559" cy="935157"/>
          </a:xfrm>
          <a:prstGeom prst="rect">
            <a:avLst/>
          </a:prstGeom>
        </p:spPr>
      </p:pic>
      <p:pic>
        <p:nvPicPr>
          <p:cNvPr id="12" name="Image 11"/>
          <p:cNvPicPr>
            <a:picLocks noChangeAspect="1"/>
          </p:cNvPicPr>
          <p:nvPr/>
        </p:nvPicPr>
        <p:blipFill rotWithShape="1">
          <a:blip r:embed="rId6">
            <a:extLst>
              <a:ext uri="{28A0092B-C50C-407E-A947-70E740481C1C}">
                <a14:useLocalDpi xmlns:a14="http://schemas.microsoft.com/office/drawing/2010/main" val="0"/>
              </a:ext>
            </a:extLst>
          </a:blip>
          <a:srcRect b="16228"/>
          <a:stretch/>
        </p:blipFill>
        <p:spPr>
          <a:xfrm>
            <a:off x="1530832" y="4817351"/>
            <a:ext cx="1330162" cy="1114295"/>
          </a:xfrm>
          <a:prstGeom prst="rect">
            <a:avLst/>
          </a:prstGeom>
        </p:spPr>
      </p:pic>
      <p:sp>
        <p:nvSpPr>
          <p:cNvPr id="43" name="Flèche droite 42"/>
          <p:cNvSpPr/>
          <p:nvPr/>
        </p:nvSpPr>
        <p:spPr>
          <a:xfrm>
            <a:off x="3270221" y="3558105"/>
            <a:ext cx="671712" cy="369705"/>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75000"/>
                </a:schemeClr>
              </a:solidFill>
            </a:endParaRPr>
          </a:p>
        </p:txBody>
      </p:sp>
      <p:sp>
        <p:nvSpPr>
          <p:cNvPr id="44" name="Ellipse 43"/>
          <p:cNvSpPr/>
          <p:nvPr/>
        </p:nvSpPr>
        <p:spPr>
          <a:xfrm>
            <a:off x="1175939" y="4647436"/>
            <a:ext cx="1999983" cy="19999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p:cNvSpPr/>
          <p:nvPr/>
        </p:nvSpPr>
        <p:spPr>
          <a:xfrm>
            <a:off x="1367520" y="2616571"/>
            <a:ext cx="1746126" cy="17461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lèche droite 46"/>
          <p:cNvSpPr/>
          <p:nvPr/>
        </p:nvSpPr>
        <p:spPr>
          <a:xfrm rot="20627030">
            <a:off x="3390511" y="4760369"/>
            <a:ext cx="671712" cy="369705"/>
          </a:xfrm>
          <a:prstGeom prst="rightArrow">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lumMod val="75000"/>
                </a:schemeClr>
              </a:solidFill>
            </a:endParaRPr>
          </a:p>
        </p:txBody>
      </p:sp>
      <p:sp>
        <p:nvSpPr>
          <p:cNvPr id="48" name="Rectangle à coins arrondis 47"/>
          <p:cNvSpPr/>
          <p:nvPr/>
        </p:nvSpPr>
        <p:spPr>
          <a:xfrm>
            <a:off x="8798258" y="1204844"/>
            <a:ext cx="2352646" cy="42260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26714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re 1"/>
          <p:cNvSpPr txBox="1">
            <a:spLocks/>
          </p:cNvSpPr>
          <p:nvPr/>
        </p:nvSpPr>
        <p:spPr>
          <a:xfrm>
            <a:off x="165667" y="98492"/>
            <a:ext cx="11452654" cy="1325563"/>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3600" dirty="0">
              <a:solidFill>
                <a:srgbClr val="C73D13"/>
              </a:solidFill>
              <a:latin typeface="Century Gothic" panose="020B0502020202020204"/>
            </a:endParaRPr>
          </a:p>
        </p:txBody>
      </p:sp>
      <p:sp>
        <p:nvSpPr>
          <p:cNvPr id="5" name="Titre 1"/>
          <p:cNvSpPr txBox="1">
            <a:spLocks/>
          </p:cNvSpPr>
          <p:nvPr/>
        </p:nvSpPr>
        <p:spPr>
          <a:xfrm>
            <a:off x="838200" y="365125"/>
            <a:ext cx="10515600" cy="132556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solidFill>
                  <a:srgbClr val="C73D13"/>
                </a:solidFill>
                <a:latin typeface="Century Gothic" panose="020B0502020202020204"/>
              </a:rPr>
              <a:t>2 - Des </a:t>
            </a:r>
            <a:r>
              <a:rPr lang="fr-FR" dirty="0">
                <a:solidFill>
                  <a:srgbClr val="C73D13"/>
                </a:solidFill>
                <a:latin typeface="Century Gothic" panose="020B0502020202020204"/>
              </a:rPr>
              <a:t>propositions </a:t>
            </a:r>
            <a:r>
              <a:rPr lang="fr-FR" dirty="0" smtClean="0">
                <a:solidFill>
                  <a:srgbClr val="C73D13"/>
                </a:solidFill>
                <a:latin typeface="Century Gothic" panose="020B0502020202020204"/>
              </a:rPr>
              <a:t>complémentaires aux </a:t>
            </a:r>
            <a:r>
              <a:rPr lang="fr-FR" dirty="0">
                <a:solidFill>
                  <a:srgbClr val="C73D13"/>
                </a:solidFill>
                <a:latin typeface="Century Gothic" panose="020B0502020202020204"/>
              </a:rPr>
              <a:t>besoins identifiés par les </a:t>
            </a:r>
            <a:r>
              <a:rPr lang="fr-FR" dirty="0" smtClean="0">
                <a:solidFill>
                  <a:srgbClr val="C73D13"/>
                </a:solidFill>
                <a:latin typeface="Century Gothic" panose="020B0502020202020204"/>
              </a:rPr>
              <a:t>associations</a:t>
            </a:r>
            <a:endParaRPr lang="fr-FR" dirty="0">
              <a:solidFill>
                <a:srgbClr val="C73D13"/>
              </a:solidFill>
              <a:latin typeface="Century Gothic" panose="020B0502020202020204"/>
            </a:endParaRP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b="17600"/>
          <a:stretch/>
        </p:blipFill>
        <p:spPr>
          <a:xfrm>
            <a:off x="964036" y="2129843"/>
            <a:ext cx="2141220" cy="1764365"/>
          </a:xfrm>
          <a:prstGeom prst="rect">
            <a:avLst/>
          </a:prstGeom>
        </p:spPr>
      </p:pic>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b="17429"/>
          <a:stretch/>
        </p:blipFill>
        <p:spPr>
          <a:xfrm>
            <a:off x="8978307" y="2129843"/>
            <a:ext cx="2290480" cy="1891282"/>
          </a:xfrm>
          <a:prstGeom prst="rect">
            <a:avLst/>
          </a:prstGeom>
        </p:spPr>
      </p:pic>
      <p:sp>
        <p:nvSpPr>
          <p:cNvPr id="7" name="Rectangle 6"/>
          <p:cNvSpPr/>
          <p:nvPr/>
        </p:nvSpPr>
        <p:spPr>
          <a:xfrm>
            <a:off x="287663" y="3905846"/>
            <a:ext cx="3542138" cy="2369880"/>
          </a:xfrm>
          <a:prstGeom prst="rect">
            <a:avLst/>
          </a:prstGeom>
        </p:spPr>
        <p:txBody>
          <a:bodyPr wrap="square">
            <a:spAutoFit/>
          </a:bodyPr>
          <a:lstStyle/>
          <a:p>
            <a:pPr lvl="0" algn="ctr">
              <a:defRPr/>
            </a:pPr>
            <a:r>
              <a:rPr lang="fr-FR" sz="2000" b="1" dirty="0">
                <a:solidFill>
                  <a:srgbClr val="4472C4">
                    <a:lumMod val="50000"/>
                  </a:srgbClr>
                </a:solidFill>
                <a:latin typeface="Century Gothic" panose="020B0502020202020204" pitchFamily="34" charset="0"/>
              </a:rPr>
              <a:t>Maintenir le lien avec la famille</a:t>
            </a:r>
          </a:p>
          <a:p>
            <a:pPr algn="ctr">
              <a:defRPr/>
            </a:pPr>
            <a:r>
              <a:rPr lang="fr-FR" dirty="0">
                <a:solidFill>
                  <a:srgbClr val="4472C4">
                    <a:lumMod val="50000"/>
                  </a:srgbClr>
                </a:solidFill>
                <a:latin typeface="Century Gothic" panose="020B0502020202020204" pitchFamily="34" charset="0"/>
              </a:rPr>
              <a:t>Accès à la </a:t>
            </a:r>
            <a:r>
              <a:rPr lang="fr-FR" dirty="0" smtClean="0">
                <a:solidFill>
                  <a:srgbClr val="4472C4">
                    <a:lumMod val="50000"/>
                  </a:srgbClr>
                </a:solidFill>
                <a:latin typeface="Century Gothic" panose="020B0502020202020204" pitchFamily="34" charset="0"/>
              </a:rPr>
              <a:t>téléphonie et à </a:t>
            </a:r>
            <a:r>
              <a:rPr lang="fr-FR" dirty="0">
                <a:solidFill>
                  <a:srgbClr val="4472C4">
                    <a:lumMod val="50000"/>
                  </a:srgbClr>
                </a:solidFill>
                <a:latin typeface="Century Gothic" panose="020B0502020202020204" pitchFamily="34" charset="0"/>
              </a:rPr>
              <a:t>internet </a:t>
            </a:r>
            <a:endParaRPr lang="fr-FR" dirty="0" smtClean="0">
              <a:solidFill>
                <a:srgbClr val="4472C4">
                  <a:lumMod val="50000"/>
                </a:srgbClr>
              </a:solidFill>
              <a:latin typeface="Century Gothic" panose="020B0502020202020204" pitchFamily="34" charset="0"/>
            </a:endParaRPr>
          </a:p>
          <a:p>
            <a:pPr algn="ctr">
              <a:defRPr/>
            </a:pPr>
            <a:r>
              <a:rPr lang="fr-FR" dirty="0" smtClean="0">
                <a:solidFill>
                  <a:srgbClr val="4472C4">
                    <a:lumMod val="50000"/>
                  </a:srgbClr>
                </a:solidFill>
                <a:latin typeface="Century Gothic" panose="020B0502020202020204" pitchFamily="34" charset="0"/>
              </a:rPr>
              <a:t>via </a:t>
            </a:r>
            <a:r>
              <a:rPr lang="fr-FR" dirty="0">
                <a:solidFill>
                  <a:srgbClr val="4472C4">
                    <a:lumMod val="50000"/>
                  </a:srgbClr>
                </a:solidFill>
                <a:latin typeface="Century Gothic" panose="020B0502020202020204" pitchFamily="34" charset="0"/>
              </a:rPr>
              <a:t>des </a:t>
            </a:r>
            <a:r>
              <a:rPr lang="fr-FR" dirty="0" smtClean="0">
                <a:solidFill>
                  <a:srgbClr val="4472C4">
                    <a:lumMod val="50000"/>
                  </a:srgbClr>
                </a:solidFill>
                <a:latin typeface="Century Gothic" panose="020B0502020202020204" pitchFamily="34" charset="0"/>
              </a:rPr>
              <a:t>cartes </a:t>
            </a:r>
            <a:r>
              <a:rPr lang="fr-FR" dirty="0" err="1">
                <a:solidFill>
                  <a:srgbClr val="4472C4">
                    <a:lumMod val="50000"/>
                  </a:srgbClr>
                </a:solidFill>
                <a:latin typeface="Century Gothic" panose="020B0502020202020204" pitchFamily="34" charset="0"/>
              </a:rPr>
              <a:t>sim</a:t>
            </a:r>
            <a:r>
              <a:rPr lang="fr-FR" dirty="0">
                <a:solidFill>
                  <a:srgbClr val="4472C4">
                    <a:lumMod val="50000"/>
                  </a:srgbClr>
                </a:solidFill>
                <a:latin typeface="Century Gothic" panose="020B0502020202020204" pitchFamily="34" charset="0"/>
              </a:rPr>
              <a:t>, abonnements, déploiement bornes wifi, ordinateurs portables</a:t>
            </a:r>
          </a:p>
        </p:txBody>
      </p:sp>
      <p:sp>
        <p:nvSpPr>
          <p:cNvPr id="8" name="Rectangle 7"/>
          <p:cNvSpPr/>
          <p:nvPr/>
        </p:nvSpPr>
        <p:spPr>
          <a:xfrm>
            <a:off x="8391732" y="4028957"/>
            <a:ext cx="3463629" cy="1538883"/>
          </a:xfrm>
          <a:prstGeom prst="rect">
            <a:avLst/>
          </a:prstGeom>
        </p:spPr>
        <p:txBody>
          <a:bodyPr wrap="square">
            <a:spAutoFit/>
          </a:bodyPr>
          <a:lstStyle/>
          <a:p>
            <a:pPr algn="ctr">
              <a:defRPr/>
            </a:pPr>
            <a:r>
              <a:rPr lang="fr-FR" sz="2000" b="1" dirty="0" smtClean="0">
                <a:solidFill>
                  <a:srgbClr val="4472C4">
                    <a:lumMod val="50000"/>
                  </a:srgbClr>
                </a:solidFill>
                <a:latin typeface="Century Gothic" panose="020B0502020202020204" pitchFamily="34" charset="0"/>
              </a:rPr>
              <a:t>Aider à </a:t>
            </a:r>
            <a:r>
              <a:rPr lang="fr-FR" sz="2000" b="1" dirty="0">
                <a:solidFill>
                  <a:srgbClr val="4472C4">
                    <a:lumMod val="50000"/>
                  </a:srgbClr>
                </a:solidFill>
                <a:latin typeface="Century Gothic" panose="020B0502020202020204" pitchFamily="34" charset="0"/>
              </a:rPr>
              <a:t>l’épanouissement des enfants</a:t>
            </a:r>
          </a:p>
          <a:p>
            <a:pPr algn="ctr">
              <a:defRPr/>
            </a:pPr>
            <a:r>
              <a:rPr lang="fr-FR" dirty="0">
                <a:solidFill>
                  <a:srgbClr val="4472C4">
                    <a:lumMod val="50000"/>
                  </a:srgbClr>
                </a:solidFill>
                <a:latin typeface="Century Gothic" panose="020B0502020202020204" pitchFamily="34" charset="0"/>
              </a:rPr>
              <a:t>Fournitures scolaires, collectes de jouets, activités ludiques et familiales</a:t>
            </a:r>
          </a:p>
        </p:txBody>
      </p:sp>
      <p:sp>
        <p:nvSpPr>
          <p:cNvPr id="9" name="Rectangle à coins arrondis 8"/>
          <p:cNvSpPr/>
          <p:nvPr/>
        </p:nvSpPr>
        <p:spPr>
          <a:xfrm>
            <a:off x="97261" y="1863210"/>
            <a:ext cx="3922943" cy="463369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à coins arrondis 11"/>
          <p:cNvSpPr/>
          <p:nvPr/>
        </p:nvSpPr>
        <p:spPr>
          <a:xfrm>
            <a:off x="8162076" y="1867140"/>
            <a:ext cx="3922943" cy="463369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rotWithShape="1">
          <a:blip r:embed="rId4">
            <a:extLst>
              <a:ext uri="{28A0092B-C50C-407E-A947-70E740481C1C}">
                <a14:useLocalDpi xmlns:a14="http://schemas.microsoft.com/office/drawing/2010/main" val="0"/>
              </a:ext>
            </a:extLst>
          </a:blip>
          <a:srcRect b="9886"/>
          <a:stretch/>
        </p:blipFill>
        <p:spPr>
          <a:xfrm>
            <a:off x="5117570" y="2419797"/>
            <a:ext cx="1953954" cy="1760791"/>
          </a:xfrm>
          <a:prstGeom prst="rect">
            <a:avLst/>
          </a:prstGeom>
        </p:spPr>
      </p:pic>
      <p:sp>
        <p:nvSpPr>
          <p:cNvPr id="17" name="Rectangle à coins arrondis 16"/>
          <p:cNvSpPr/>
          <p:nvPr/>
        </p:nvSpPr>
        <p:spPr>
          <a:xfrm>
            <a:off x="4138042" y="1867140"/>
            <a:ext cx="3922943" cy="463369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4389948" y="4015292"/>
            <a:ext cx="3412103" cy="1538883"/>
          </a:xfrm>
          <a:prstGeom prst="rect">
            <a:avLst/>
          </a:prstGeom>
        </p:spPr>
        <p:txBody>
          <a:bodyPr wrap="square">
            <a:spAutoFit/>
          </a:bodyPr>
          <a:lstStyle/>
          <a:p>
            <a:pPr algn="ctr">
              <a:defRPr/>
            </a:pPr>
            <a:r>
              <a:rPr lang="fr-FR" sz="2000" b="1" dirty="0">
                <a:solidFill>
                  <a:srgbClr val="4472C4">
                    <a:lumMod val="50000"/>
                  </a:srgbClr>
                </a:solidFill>
                <a:latin typeface="Century Gothic" panose="020B0502020202020204" pitchFamily="34" charset="0"/>
              </a:rPr>
              <a:t>Département coordinateur</a:t>
            </a:r>
            <a:r>
              <a:rPr lang="fr-FR" sz="2000" dirty="0">
                <a:solidFill>
                  <a:srgbClr val="4472C4">
                    <a:lumMod val="50000"/>
                  </a:srgbClr>
                </a:solidFill>
                <a:latin typeface="Century Gothic" panose="020B0502020202020204" pitchFamily="34" charset="0"/>
              </a:rPr>
              <a:t> </a:t>
            </a:r>
            <a:r>
              <a:rPr lang="fr-FR" dirty="0">
                <a:solidFill>
                  <a:srgbClr val="4472C4">
                    <a:lumMod val="50000"/>
                  </a:srgbClr>
                </a:solidFill>
                <a:latin typeface="Century Gothic" panose="020B0502020202020204" pitchFamily="34" charset="0"/>
              </a:rPr>
              <a:t>d’une démarche solidaire pour faire vivre la solidarité départementale</a:t>
            </a:r>
            <a:endParaRPr lang="fr-FR" dirty="0">
              <a:solidFill>
                <a:srgbClr val="4472C4">
                  <a:lumMod val="50000"/>
                </a:srgbClr>
              </a:solidFill>
              <a:latin typeface="Century Gothic" panose="020B0502020202020204" pitchFamily="34" charset="0"/>
            </a:endParaRPr>
          </a:p>
        </p:txBody>
      </p:sp>
    </p:spTree>
    <p:extLst>
      <p:ext uri="{BB962C8B-B14F-4D97-AF65-F5344CB8AC3E}">
        <p14:creationId xmlns:p14="http://schemas.microsoft.com/office/powerpoint/2010/main" val="27407497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286266" y="1534092"/>
            <a:ext cx="10983714" cy="4024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Tx/>
              <a:buBlip>
                <a:blip r:embed="rId2"/>
              </a:buBlip>
              <a:defRPr sz="30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Clr>
                <a:schemeClr val="bg1"/>
              </a:buClr>
              <a:buSzPct val="50000"/>
              <a:buFont typeface="ArialUnicodeMS" charset="0"/>
              <a:buChar char="〉"/>
              <a:defRPr sz="3200" kern="1200">
                <a:solidFill>
                  <a:schemeClr val="bg1"/>
                </a:solidFill>
                <a:latin typeface="+mj-lt"/>
                <a:ea typeface="+mn-ea"/>
                <a:cs typeface="+mn-cs"/>
              </a:defRPr>
            </a:lvl2pPr>
            <a:lvl3pPr marL="1371600" indent="-457200" algn="l" defTabSz="914400" rtl="0" eaLnBrk="1" latinLnBrk="0" hangingPunct="1">
              <a:lnSpc>
                <a:spcPct val="90000"/>
              </a:lnSpc>
              <a:spcBef>
                <a:spcPts val="500"/>
              </a:spcBef>
              <a:buFont typeface="+mj-lt"/>
              <a:buAutoNum type="arabicPeriod"/>
              <a:defRPr sz="3000" i="1" kern="1200">
                <a:solidFill>
                  <a:schemeClr val="bg1"/>
                </a:solidFill>
                <a:latin typeface="+mj-lt"/>
                <a:ea typeface="+mn-ea"/>
                <a:cs typeface="+mn-cs"/>
              </a:defRPr>
            </a:lvl3pPr>
            <a:lvl4pPr marL="1714500" indent="-342900" algn="l" defTabSz="914400" rtl="0" eaLnBrk="1" latinLnBrk="0" hangingPunct="1">
              <a:lnSpc>
                <a:spcPct val="90000"/>
              </a:lnSpc>
              <a:spcBef>
                <a:spcPts val="500"/>
              </a:spcBef>
              <a:buFont typeface="+mj-lt"/>
              <a:buAutoNum type="alphaLcPeriod"/>
              <a:defRPr sz="2700" kern="1200">
                <a:solidFill>
                  <a:schemeClr val="bg1"/>
                </a:solidFill>
                <a:latin typeface="+mj-lt"/>
                <a:ea typeface="+mn-ea"/>
                <a:cs typeface="+mn-cs"/>
              </a:defRPr>
            </a:lvl4pPr>
            <a:lvl5pPr marL="2057400" indent="-228600" algn="l" defTabSz="914400" rtl="0" eaLnBrk="1" latinLnBrk="0" hangingPunct="1">
              <a:lnSpc>
                <a:spcPct val="90000"/>
              </a:lnSpc>
              <a:spcBef>
                <a:spcPts val="500"/>
              </a:spcBef>
              <a:buFont typeface="Wingdings" charset="2"/>
              <a:buChar char="§"/>
              <a:defRPr sz="27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800" dirty="0" smtClean="0"/>
              <a:t> </a:t>
            </a:r>
            <a:endParaRPr lang="fr-FR" sz="2800" dirty="0"/>
          </a:p>
          <a:p>
            <a:pPr lvl="1"/>
            <a:r>
              <a:rPr lang="fr-FR" sz="2400" dirty="0"/>
              <a:t>Chambre d’agriculture pour mettre à disposition des associations </a:t>
            </a:r>
            <a:r>
              <a:rPr lang="fr-FR" sz="2400" dirty="0" smtClean="0"/>
              <a:t>des denrées alimentaires</a:t>
            </a:r>
            <a:endParaRPr lang="fr-FR" sz="2400" dirty="0"/>
          </a:p>
          <a:p>
            <a:pPr lvl="1"/>
            <a:r>
              <a:rPr lang="fr-FR" sz="2400" dirty="0"/>
              <a:t>Ordre des pharmaciens pour fournir des produits (para) pharmaceutiques</a:t>
            </a:r>
          </a:p>
          <a:p>
            <a:pPr lvl="1"/>
            <a:r>
              <a:rPr lang="fr-FR" sz="2400" dirty="0"/>
              <a:t>Associations humanitaires locales : </a:t>
            </a:r>
            <a:r>
              <a:rPr lang="fr-FR" sz="2400" dirty="0" smtClean="0"/>
              <a:t>Croix </a:t>
            </a:r>
            <a:r>
              <a:rPr lang="fr-FR" sz="2400" dirty="0"/>
              <a:t>R</a:t>
            </a:r>
            <a:r>
              <a:rPr lang="fr-FR" sz="2400" dirty="0" smtClean="0"/>
              <a:t>ouge</a:t>
            </a:r>
            <a:endParaRPr lang="fr-FR" sz="2400" dirty="0"/>
          </a:p>
          <a:p>
            <a:pPr lvl="1"/>
            <a:r>
              <a:rPr lang="fr-FR" sz="2400" dirty="0"/>
              <a:t>Opérateurs de téléphonie et </a:t>
            </a:r>
            <a:r>
              <a:rPr lang="fr-FR" sz="2400" dirty="0" smtClean="0"/>
              <a:t>internet</a:t>
            </a:r>
          </a:p>
          <a:p>
            <a:pPr lvl="1"/>
            <a:r>
              <a:rPr lang="fr-FR" sz="2400" dirty="0" smtClean="0"/>
              <a:t>…</a:t>
            </a:r>
            <a:endParaRPr lang="fr-FR" sz="2400" dirty="0"/>
          </a:p>
        </p:txBody>
      </p:sp>
      <p:sp>
        <p:nvSpPr>
          <p:cNvPr id="5" name="Titre 1"/>
          <p:cNvSpPr txBox="1">
            <a:spLocks/>
          </p:cNvSpPr>
          <p:nvPr/>
        </p:nvSpPr>
        <p:spPr>
          <a:xfrm>
            <a:off x="990600" y="540385"/>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Pistes de partenaires potentiels à mobiliser</a:t>
            </a:r>
            <a:endParaRPr lang="fr-FR" dirty="0"/>
          </a:p>
        </p:txBody>
      </p:sp>
    </p:spTree>
    <p:extLst>
      <p:ext uri="{BB962C8B-B14F-4D97-AF65-F5344CB8AC3E}">
        <p14:creationId xmlns:p14="http://schemas.microsoft.com/office/powerpoint/2010/main" val="3272762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re 1"/>
          <p:cNvSpPr txBox="1">
            <a:spLocks/>
          </p:cNvSpPr>
          <p:nvPr/>
        </p:nvSpPr>
        <p:spPr>
          <a:xfrm>
            <a:off x="165667" y="403292"/>
            <a:ext cx="11452654" cy="1325563"/>
          </a:xfrm>
          <a:prstGeom prst="rect">
            <a:avLst/>
          </a:prstGeom>
        </p:spPr>
        <p:txBody>
          <a:bodyPr>
            <a:normAutofit/>
          </a:bodyPr>
          <a:lst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fr-FR" sz="3600" dirty="0">
              <a:solidFill>
                <a:srgbClr val="C73D13"/>
              </a:solidFill>
              <a:latin typeface="Century Gothic" panose="020B0502020202020204"/>
            </a:endParaRPr>
          </a:p>
        </p:txBody>
      </p:sp>
      <p:sp>
        <p:nvSpPr>
          <p:cNvPr id="3" name="ZoneTexte 2"/>
          <p:cNvSpPr txBox="1"/>
          <p:nvPr/>
        </p:nvSpPr>
        <p:spPr>
          <a:xfrm>
            <a:off x="2833255" y="1852440"/>
            <a:ext cx="8672945" cy="3139321"/>
          </a:xfrm>
          <a:prstGeom prst="rect">
            <a:avLst/>
          </a:prstGeom>
          <a:noFill/>
        </p:spPr>
        <p:txBody>
          <a:bodyPr wrap="square" rtlCol="0">
            <a:spAutoFit/>
          </a:bodyPr>
          <a:lstStyle/>
          <a:p>
            <a:pPr marL="285750" indent="-285750">
              <a:buFont typeface="Arial" panose="020B0604020202020204" pitchFamily="34" charset="0"/>
              <a:buChar char="•"/>
            </a:pPr>
            <a:r>
              <a:rPr lang="fr-FR" b="1" dirty="0" smtClean="0">
                <a:latin typeface="Century Gothic" panose="020B0502020202020204" pitchFamily="34" charset="0"/>
              </a:rPr>
              <a:t>Accueil d’un groupe</a:t>
            </a:r>
          </a:p>
          <a:p>
            <a:pPr marL="285750" indent="-285750">
              <a:buFont typeface="Arial" panose="020B0604020202020204" pitchFamily="34" charset="0"/>
              <a:buChar char="•"/>
            </a:pPr>
            <a:r>
              <a:rPr lang="fr-FR" b="1" dirty="0" smtClean="0">
                <a:latin typeface="Century Gothic" panose="020B0502020202020204" pitchFamily="34" charset="0"/>
              </a:rPr>
              <a:t>Ouverture des droits/démarches administratives</a:t>
            </a:r>
          </a:p>
          <a:p>
            <a:pPr marL="742950" lvl="1" indent="-285750">
              <a:buFont typeface="Arial" panose="020B0604020202020204" pitchFamily="34" charset="0"/>
              <a:buChar char="•"/>
            </a:pPr>
            <a:r>
              <a:rPr lang="fr-FR" dirty="0" smtClean="0">
                <a:latin typeface="Century Gothic" panose="020B0502020202020204" pitchFamily="34" charset="0"/>
              </a:rPr>
              <a:t>Formulaires pour Autorisation Provisoire de Séjour (Préfecture)</a:t>
            </a:r>
          </a:p>
          <a:p>
            <a:pPr marL="742950" lvl="1" indent="-285750">
              <a:buFont typeface="Arial" panose="020B0604020202020204" pitchFamily="34" charset="0"/>
              <a:buChar char="•"/>
            </a:pPr>
            <a:r>
              <a:rPr lang="fr-FR" dirty="0" smtClean="0">
                <a:latin typeface="Century Gothic" panose="020B0502020202020204" pitchFamily="34" charset="0"/>
              </a:rPr>
              <a:t>RDV avec la Préfecture</a:t>
            </a:r>
          </a:p>
          <a:p>
            <a:pPr marL="742950" lvl="1" indent="-285750">
              <a:buFont typeface="Arial" panose="020B0604020202020204" pitchFamily="34" charset="0"/>
              <a:buChar char="•"/>
            </a:pPr>
            <a:r>
              <a:rPr lang="fr-FR" dirty="0" smtClean="0">
                <a:latin typeface="Century Gothic" panose="020B0502020202020204" pitchFamily="34" charset="0"/>
              </a:rPr>
              <a:t>Allocation de Demande d’Asile </a:t>
            </a:r>
          </a:p>
          <a:p>
            <a:pPr marL="742950" lvl="1" indent="-285750">
              <a:buFont typeface="Arial" panose="020B0604020202020204" pitchFamily="34" charset="0"/>
              <a:buChar char="•"/>
            </a:pPr>
            <a:r>
              <a:rPr lang="fr-FR" dirty="0" smtClean="0">
                <a:latin typeface="Century Gothic" panose="020B0502020202020204" pitchFamily="34" charset="0"/>
              </a:rPr>
              <a:t>Ouverture des droits à la Sécurité Sociale </a:t>
            </a:r>
          </a:p>
          <a:p>
            <a:pPr marL="742950" lvl="1" indent="-285750">
              <a:buFont typeface="Arial" panose="020B0604020202020204" pitchFamily="34" charset="0"/>
              <a:buChar char="•"/>
            </a:pPr>
            <a:r>
              <a:rPr lang="fr-FR" dirty="0" smtClean="0">
                <a:latin typeface="Century Gothic" panose="020B0502020202020204" pitchFamily="34" charset="0"/>
              </a:rPr>
              <a:t>Ouverture des droits à la CAF (hors RSA)</a:t>
            </a:r>
          </a:p>
          <a:p>
            <a:pPr marL="742950" lvl="1" indent="-285750">
              <a:buFont typeface="Arial" panose="020B0604020202020204" pitchFamily="34" charset="0"/>
              <a:buChar char="•"/>
            </a:pPr>
            <a:endParaRPr lang="fr-FR" dirty="0">
              <a:latin typeface="Century Gothic" panose="020B0502020202020204" pitchFamily="34" charset="0"/>
            </a:endParaRPr>
          </a:p>
          <a:p>
            <a:pPr marL="285750" indent="-285750">
              <a:buFont typeface="Arial" panose="020B0604020202020204" pitchFamily="34" charset="0"/>
              <a:buChar char="•"/>
            </a:pPr>
            <a:r>
              <a:rPr lang="fr-FR" b="1" dirty="0" smtClean="0">
                <a:latin typeface="Century Gothic" panose="020B0502020202020204" pitchFamily="34" charset="0"/>
              </a:rPr>
              <a:t>Accompagnement global</a:t>
            </a:r>
          </a:p>
          <a:p>
            <a:pPr marL="742950" lvl="1" indent="-285750">
              <a:buFont typeface="Arial" panose="020B0604020202020204" pitchFamily="34" charset="0"/>
              <a:buChar char="•"/>
            </a:pPr>
            <a:r>
              <a:rPr lang="fr-FR" dirty="0" smtClean="0">
                <a:latin typeface="Century Gothic" panose="020B0502020202020204" pitchFamily="34" charset="0"/>
              </a:rPr>
              <a:t>+ Accompagnement psychologique et des besoins de santé</a:t>
            </a:r>
          </a:p>
          <a:p>
            <a:pPr marL="742950" lvl="1" indent="-285750">
              <a:buFont typeface="Arial" panose="020B0604020202020204" pitchFamily="34" charset="0"/>
              <a:buChar char="•"/>
            </a:pPr>
            <a:r>
              <a:rPr lang="fr-FR" dirty="0" smtClean="0">
                <a:latin typeface="Century Gothic" panose="020B0502020202020204" pitchFamily="34" charset="0"/>
              </a:rPr>
              <a:t>+ Accompagnement à l’insertion vers l’emploi</a:t>
            </a:r>
            <a:endParaRPr lang="fr-FR" dirty="0">
              <a:latin typeface="Century Gothic" panose="020B0502020202020204" pitchFamily="34" charset="0"/>
            </a:endParaRPr>
          </a:p>
        </p:txBody>
      </p:sp>
      <p:sp>
        <p:nvSpPr>
          <p:cNvPr id="8" name="Titre 1"/>
          <p:cNvSpPr txBox="1">
            <a:spLocks/>
          </p:cNvSpPr>
          <p:nvPr/>
        </p:nvSpPr>
        <p:spPr>
          <a:xfrm>
            <a:off x="990600" y="51752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400" dirty="0">
                <a:solidFill>
                  <a:srgbClr val="C73D13"/>
                </a:solidFill>
                <a:latin typeface="Century Gothic" panose="020B0502020202020204"/>
              </a:rPr>
              <a:t>Rôle d’une association d’accueil </a:t>
            </a:r>
            <a:endParaRPr lang="fr-FR" sz="4400" dirty="0">
              <a:solidFill>
                <a:srgbClr val="C73D13"/>
              </a:solidFill>
              <a:latin typeface="Century Gothic" panose="020B0502020202020204"/>
            </a:endParaRPr>
          </a:p>
        </p:txBody>
      </p:sp>
      <p:pic>
        <p:nvPicPr>
          <p:cNvPr id="10" name="Image 9"/>
          <p:cNvPicPr>
            <a:picLocks noChangeAspect="1"/>
          </p:cNvPicPr>
          <p:nvPr/>
        </p:nvPicPr>
        <p:blipFill>
          <a:blip r:embed="rId2"/>
          <a:stretch>
            <a:fillRect/>
          </a:stretch>
        </p:blipFill>
        <p:spPr>
          <a:xfrm>
            <a:off x="10672667" y="6106476"/>
            <a:ext cx="1362265" cy="647790"/>
          </a:xfrm>
          <a:prstGeom prst="rect">
            <a:avLst/>
          </a:prstGeom>
        </p:spPr>
      </p:pic>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b="16228"/>
          <a:stretch/>
        </p:blipFill>
        <p:spPr>
          <a:xfrm>
            <a:off x="396240" y="2496270"/>
            <a:ext cx="2210372" cy="1851660"/>
          </a:xfrm>
          <a:prstGeom prst="rect">
            <a:avLst/>
          </a:prstGeom>
        </p:spPr>
      </p:pic>
      <p:pic>
        <p:nvPicPr>
          <p:cNvPr id="2052" name="Picture 4" descr="Afficher l’image 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821" y="5223510"/>
            <a:ext cx="1847654" cy="12884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ficher l’image sour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1815" y="5212927"/>
            <a:ext cx="2167255" cy="1169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370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9790" y="154959"/>
            <a:ext cx="11699788" cy="1325563"/>
          </a:xfrm>
        </p:spPr>
        <p:txBody>
          <a:bodyPr>
            <a:normAutofit/>
          </a:bodyPr>
          <a:lstStyle/>
          <a:p>
            <a:r>
              <a:rPr lang="fr-FR" sz="3200" dirty="0"/>
              <a:t>Au titre de la coordination de l’action départementale en lien avec l’Etat et les communes</a:t>
            </a:r>
          </a:p>
        </p:txBody>
      </p:sp>
      <p:sp>
        <p:nvSpPr>
          <p:cNvPr id="3" name="Espace réservé du contenu 2"/>
          <p:cNvSpPr>
            <a:spLocks noGrp="1"/>
          </p:cNvSpPr>
          <p:nvPr>
            <p:ph idx="1"/>
          </p:nvPr>
        </p:nvSpPr>
        <p:spPr>
          <a:xfrm>
            <a:off x="838200" y="1856740"/>
            <a:ext cx="10515600" cy="4027846"/>
          </a:xfrm>
        </p:spPr>
        <p:txBody>
          <a:bodyPr>
            <a:noAutofit/>
          </a:bodyPr>
          <a:lstStyle/>
          <a:p>
            <a:r>
              <a:rPr lang="fr-FR" sz="2400" dirty="0"/>
              <a:t>Interlocuteur du Département</a:t>
            </a:r>
          </a:p>
          <a:p>
            <a:pPr marL="0" indent="0">
              <a:buNone/>
            </a:pPr>
            <a:r>
              <a:rPr lang="fr-FR" sz="2400" b="0" dirty="0" smtClean="0"/>
              <a:t>Coordonnateur </a:t>
            </a:r>
            <a:r>
              <a:rPr lang="fr-FR" sz="2400" b="0" dirty="0"/>
              <a:t>Ukraine : </a:t>
            </a:r>
            <a:r>
              <a:rPr lang="fr-FR" sz="2400" b="0" dirty="0" err="1"/>
              <a:t>Vladia</a:t>
            </a:r>
            <a:r>
              <a:rPr lang="fr-FR" sz="2400" b="0" dirty="0"/>
              <a:t> </a:t>
            </a:r>
            <a:r>
              <a:rPr lang="fr-FR" sz="2400" b="0" dirty="0" err="1" smtClean="0"/>
              <a:t>Charcellay</a:t>
            </a:r>
            <a:r>
              <a:rPr lang="fr-FR" sz="2400" b="0" dirty="0" smtClean="0"/>
              <a:t> </a:t>
            </a:r>
          </a:p>
          <a:p>
            <a:pPr marL="0" indent="0">
              <a:buNone/>
            </a:pPr>
            <a:r>
              <a:rPr lang="fr-FR" sz="2400" b="0" dirty="0" smtClean="0"/>
              <a:t>06 75 25 19 95 – 02 41 81 44 79 </a:t>
            </a:r>
            <a:endParaRPr lang="fr-FR" sz="2400" b="0" dirty="0"/>
          </a:p>
          <a:p>
            <a:pPr marL="0" indent="0">
              <a:buNone/>
            </a:pPr>
            <a:r>
              <a:rPr lang="fr-FR" sz="2400" b="0" dirty="0" smtClean="0">
                <a:hlinkClick r:id="rId2"/>
              </a:rPr>
              <a:t>solidarite-ukraine@maine-et-loire.fr</a:t>
            </a:r>
            <a:r>
              <a:rPr lang="fr-FR" sz="2400" b="0" dirty="0" smtClean="0"/>
              <a:t> </a:t>
            </a:r>
            <a:endParaRPr lang="fr-FR" sz="2400" b="0" dirty="0"/>
          </a:p>
          <a:p>
            <a:pPr marL="0" indent="0">
              <a:buNone/>
            </a:pPr>
            <a:endParaRPr lang="fr-FR" sz="2400" b="0" dirty="0"/>
          </a:p>
          <a:p>
            <a:r>
              <a:rPr lang="fr-FR" sz="2400" dirty="0"/>
              <a:t>Interlocuteur </a:t>
            </a:r>
            <a:r>
              <a:rPr lang="fr-FR" sz="2400" dirty="0" smtClean="0"/>
              <a:t>Etat</a:t>
            </a:r>
          </a:p>
          <a:p>
            <a:pPr marL="0" indent="0">
              <a:buNone/>
            </a:pPr>
            <a:r>
              <a:rPr lang="fr-FR" sz="2400" b="0" dirty="0" smtClean="0"/>
              <a:t>Clémence Bouvet : DDETS</a:t>
            </a:r>
            <a:endParaRPr lang="fr-FR" sz="2400" b="0" dirty="0"/>
          </a:p>
          <a:p>
            <a:pPr marL="0" indent="0">
              <a:buNone/>
            </a:pPr>
            <a:r>
              <a:rPr lang="fr-FR" sz="2400" b="0" dirty="0" smtClean="0">
                <a:hlinkClick r:id="rId3"/>
              </a:rPr>
              <a:t>Clemence.bouvet@maine-et-loire.gouv.fr</a:t>
            </a:r>
            <a:r>
              <a:rPr lang="fr-FR" sz="2400" b="0" dirty="0" smtClean="0"/>
              <a:t> </a:t>
            </a:r>
            <a:endParaRPr lang="fr-FR" sz="2400" b="0" dirty="0"/>
          </a:p>
        </p:txBody>
      </p:sp>
    </p:spTree>
    <p:extLst>
      <p:ext uri="{BB962C8B-B14F-4D97-AF65-F5344CB8AC3E}">
        <p14:creationId xmlns:p14="http://schemas.microsoft.com/office/powerpoint/2010/main" val="1791471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783632" y="1124744"/>
            <a:ext cx="6692280" cy="792088"/>
          </a:xfrm>
          <a:solidFill>
            <a:schemeClr val="accent1"/>
          </a:solidFill>
        </p:spPr>
        <p:txBody>
          <a:bodyPr>
            <a:normAutofit/>
          </a:bodyPr>
          <a:lstStyle/>
          <a:p>
            <a:r>
              <a:rPr lang="fr-FR" sz="3200" dirty="0">
                <a:solidFill>
                  <a:schemeClr val="bg1"/>
                </a:solidFill>
              </a:rPr>
              <a:t>ACTIONS DE SOLIDARITÉ UKRAINE</a:t>
            </a:r>
          </a:p>
        </p:txBody>
      </p:sp>
      <p:sp>
        <p:nvSpPr>
          <p:cNvPr id="3" name="Sous-titre 2"/>
          <p:cNvSpPr>
            <a:spLocks noGrp="1"/>
          </p:cNvSpPr>
          <p:nvPr>
            <p:ph type="subTitle" idx="1"/>
          </p:nvPr>
        </p:nvSpPr>
        <p:spPr>
          <a:xfrm>
            <a:off x="2567608" y="1916832"/>
            <a:ext cx="7056784" cy="4536504"/>
          </a:xfrm>
        </p:spPr>
        <p:txBody>
          <a:bodyPr>
            <a:normAutofit fontScale="92500" lnSpcReduction="10000"/>
          </a:bodyPr>
          <a:lstStyle/>
          <a:p>
            <a:pPr algn="just">
              <a:buFont typeface="Wingdings"/>
              <a:buChar char=""/>
            </a:pPr>
            <a:r>
              <a:rPr lang="fr-FR" sz="2800" dirty="0">
                <a:sym typeface="Wingdings"/>
              </a:rPr>
              <a:t> </a:t>
            </a:r>
            <a:r>
              <a:rPr lang="fr-FR" sz="2000" dirty="0">
                <a:solidFill>
                  <a:schemeClr val="tx1"/>
                </a:solidFill>
                <a:sym typeface="Wingdings"/>
              </a:rPr>
              <a:t>32 communes et </a:t>
            </a:r>
            <a:r>
              <a:rPr lang="fr-FR" sz="2000" dirty="0" err="1">
                <a:solidFill>
                  <a:schemeClr val="tx1"/>
                </a:solidFill>
                <a:sym typeface="Wingdings"/>
              </a:rPr>
              <a:t>Epci</a:t>
            </a:r>
            <a:r>
              <a:rPr lang="fr-FR" sz="2000" dirty="0">
                <a:solidFill>
                  <a:schemeClr val="tx1"/>
                </a:solidFill>
                <a:sym typeface="Wingdings"/>
              </a:rPr>
              <a:t> ont répondu à l’enquête menée par l’AMF49</a:t>
            </a:r>
          </a:p>
          <a:p>
            <a:pPr algn="just">
              <a:buFont typeface="Wingdings"/>
              <a:buChar char=""/>
            </a:pPr>
            <a:r>
              <a:rPr lang="fr-FR" sz="2800" dirty="0">
                <a:solidFill>
                  <a:schemeClr val="tx1"/>
                </a:solidFill>
                <a:sym typeface="Wingdings"/>
              </a:rPr>
              <a:t> </a:t>
            </a:r>
            <a:r>
              <a:rPr lang="fr-FR" sz="2000" dirty="0">
                <a:solidFill>
                  <a:schemeClr val="tx1"/>
                </a:solidFill>
                <a:sym typeface="Wingdings"/>
              </a:rPr>
              <a:t>Beaucoup de réponses font état  de l’organisation d’une collecte de dons matériels auprès de la population</a:t>
            </a:r>
          </a:p>
          <a:p>
            <a:pPr algn="just">
              <a:buFont typeface="Wingdings"/>
              <a:buChar char=""/>
            </a:pPr>
            <a:r>
              <a:rPr lang="fr-FR" sz="2800" dirty="0">
                <a:solidFill>
                  <a:schemeClr val="tx1"/>
                </a:solidFill>
                <a:sym typeface="Wingdings"/>
              </a:rPr>
              <a:t> </a:t>
            </a:r>
            <a:r>
              <a:rPr lang="fr-FR" sz="2000" dirty="0">
                <a:solidFill>
                  <a:schemeClr val="tx1"/>
                </a:solidFill>
                <a:sym typeface="Wingdings"/>
              </a:rPr>
              <a:t>Certaines collectivités ont accordé une aide financière sur leur budget et/ou informé les particuliers sur les modalités de dons aux associations, organismes humanitaires ou fonds dédiés</a:t>
            </a:r>
          </a:p>
          <a:p>
            <a:pPr algn="just">
              <a:buFont typeface="Wingdings"/>
              <a:buChar char=""/>
            </a:pPr>
            <a:r>
              <a:rPr lang="fr-FR" sz="2800" dirty="0">
                <a:solidFill>
                  <a:schemeClr val="tx1"/>
                </a:solidFill>
                <a:sym typeface="Wingdings"/>
              </a:rPr>
              <a:t> </a:t>
            </a:r>
            <a:r>
              <a:rPr lang="fr-FR" sz="2000" dirty="0">
                <a:solidFill>
                  <a:schemeClr val="tx1"/>
                </a:solidFill>
                <a:sym typeface="Wingdings"/>
              </a:rPr>
              <a:t>Beaucoup d’initiatives ont également été prises en matière d’hébergement des réfugiés, que ce soit par la mise à disposition de logements et/ou le recueil des propositions des particuliers et/ou le renvoi vers le site de la Préfecture</a:t>
            </a:r>
          </a:p>
          <a:p>
            <a:pPr algn="just">
              <a:buFont typeface="Wingdings"/>
              <a:buChar char=""/>
            </a:pPr>
            <a:r>
              <a:rPr lang="fr-FR" sz="2800" dirty="0">
                <a:solidFill>
                  <a:schemeClr val="tx1"/>
                </a:solidFill>
                <a:sym typeface="Wingdings"/>
              </a:rPr>
              <a:t> </a:t>
            </a:r>
            <a:r>
              <a:rPr lang="fr-FR" sz="2000" dirty="0">
                <a:solidFill>
                  <a:schemeClr val="tx1"/>
                </a:solidFill>
                <a:sym typeface="Wingdings"/>
              </a:rPr>
              <a:t>doivent être citées enfin les autres formes d’aides proposées pour l’accueil et l’information des  réfugiés, ainsi que la coordination des bénévoles</a:t>
            </a:r>
            <a:endParaRPr lang="fr-FR" sz="2800" dirty="0">
              <a:solidFill>
                <a:schemeClr val="tx1"/>
              </a:solidFill>
              <a:sym typeface="Wingdings"/>
            </a:endParaRPr>
          </a:p>
        </p:txBody>
      </p:sp>
      <p:pic>
        <p:nvPicPr>
          <p:cNvPr id="4" name="Image 3" descr="Nouveau logo 49 transparent.png"/>
          <p:cNvPicPr>
            <a:picLocks noChangeAspect="1"/>
          </p:cNvPicPr>
          <p:nvPr/>
        </p:nvPicPr>
        <p:blipFill>
          <a:blip r:embed="rId2" cstate="print"/>
          <a:stretch>
            <a:fillRect/>
          </a:stretch>
        </p:blipFill>
        <p:spPr>
          <a:xfrm>
            <a:off x="2279577" y="260648"/>
            <a:ext cx="2045629" cy="882528"/>
          </a:xfrm>
          <a:prstGeom prst="rect">
            <a:avLst/>
          </a:prstGeom>
        </p:spPr>
      </p:pic>
    </p:spTree>
    <p:extLst>
      <p:ext uri="{BB962C8B-B14F-4D97-AF65-F5344CB8AC3E}">
        <p14:creationId xmlns:p14="http://schemas.microsoft.com/office/powerpoint/2010/main" val="1236241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1919536" y="1268761"/>
          <a:ext cx="8445624" cy="4961445"/>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6573416">
                  <a:extLst>
                    <a:ext uri="{9D8B030D-6E8A-4147-A177-3AD203B41FA5}">
                      <a16:colId xmlns:a16="http://schemas.microsoft.com/office/drawing/2014/main" val="20001"/>
                    </a:ext>
                  </a:extLst>
                </a:gridCol>
              </a:tblGrid>
              <a:tr h="5760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chemeClr val="bg1"/>
                          </a:solidFill>
                          <a:effectLst/>
                          <a:uLnTx/>
                          <a:uFillTx/>
                          <a:latin typeface="+mj-lt"/>
                          <a:ea typeface="+mj-ea"/>
                          <a:cs typeface="+mj-cs"/>
                        </a:rPr>
                        <a:t>ACTIONS DE SOLIDARITÉ UKRAINE</a:t>
                      </a:r>
                    </a:p>
                    <a:p>
                      <a:endParaRPr lang="fr-FR" dirty="0"/>
                    </a:p>
                  </a:txBody>
                  <a:tcPr anchor="b"/>
                </a:tc>
                <a:tc hMerge="1">
                  <a:txBody>
                    <a:bodyPr/>
                    <a:lstStyle/>
                    <a:p>
                      <a:endParaRPr lang="fr-FR" dirty="0"/>
                    </a:p>
                  </a:txBody>
                  <a:tcPr/>
                </a:tc>
                <a:extLst>
                  <a:ext uri="{0D108BD9-81ED-4DB2-BD59-A6C34878D82A}">
                    <a16:rowId xmlns:a16="http://schemas.microsoft.com/office/drawing/2014/main" val="10000"/>
                  </a:ext>
                </a:extLst>
              </a:tr>
              <a:tr h="1033183">
                <a:tc>
                  <a:txBody>
                    <a:bodyPr/>
                    <a:lstStyle/>
                    <a:p>
                      <a:r>
                        <a:rPr lang="fr-FR" sz="2000" dirty="0"/>
                        <a:t>Collecte, tri et stockage</a:t>
                      </a:r>
                    </a:p>
                  </a:txBody>
                  <a:tcPr/>
                </a:tc>
                <a:tc>
                  <a:txBody>
                    <a:bodyPr/>
                    <a:lstStyle/>
                    <a:p>
                      <a:pPr algn="just">
                        <a:buFont typeface="Wingdings"/>
                        <a:buChar char=""/>
                      </a:pPr>
                      <a:r>
                        <a:rPr lang="fr-FR" sz="1600" dirty="0">
                          <a:sym typeface="Wingdings"/>
                        </a:rPr>
                        <a:t> Se fait très souvent à la mairie (ou la mairie déléguée)</a:t>
                      </a:r>
                      <a:r>
                        <a:rPr lang="fr-FR" sz="1600" baseline="0" dirty="0">
                          <a:sym typeface="Wingdings"/>
                        </a:rPr>
                        <a:t> ou dans un local mis à disposition, avec parfois un regroupement dans la ville centre ou l’agglo</a:t>
                      </a:r>
                    </a:p>
                    <a:p>
                      <a:pPr algn="just">
                        <a:buFont typeface="Wingdings"/>
                        <a:buChar char=""/>
                      </a:pPr>
                      <a:r>
                        <a:rPr lang="fr-FR" sz="1600" baseline="0" dirty="0">
                          <a:sym typeface="Wingdings"/>
                        </a:rPr>
                        <a:t> La nature des produits collectés correspond souvent à la liste proposée par les organismes humanitaires et la Protection Civile, avec quelques singularités (don du matériel médical d’un médecin en retraite)</a:t>
                      </a:r>
                      <a:endParaRPr lang="fr-FR" sz="1600" dirty="0"/>
                    </a:p>
                  </a:txBody>
                  <a:tcPr/>
                </a:tc>
                <a:extLst>
                  <a:ext uri="{0D108BD9-81ED-4DB2-BD59-A6C34878D82A}">
                    <a16:rowId xmlns:a16="http://schemas.microsoft.com/office/drawing/2014/main" val="10001"/>
                  </a:ext>
                </a:extLst>
              </a:tr>
              <a:tr h="724725">
                <a:tc>
                  <a:txBody>
                    <a:bodyPr/>
                    <a:lstStyle/>
                    <a:p>
                      <a:r>
                        <a:rPr lang="fr-FR" sz="2000" dirty="0"/>
                        <a:t>Acheminement</a:t>
                      </a:r>
                    </a:p>
                  </a:txBody>
                  <a:tcPr/>
                </a:tc>
                <a:tc>
                  <a:txBody>
                    <a:bodyPr/>
                    <a:lstStyle/>
                    <a:p>
                      <a:pPr algn="just"/>
                      <a:r>
                        <a:rPr lang="fr-FR" sz="1600" dirty="0"/>
                        <a:t>Confié très souvent aux organismes humanitaires et à la Protection Civile (centre logistique départemental)</a:t>
                      </a:r>
                    </a:p>
                  </a:txBody>
                  <a:tcPr/>
                </a:tc>
                <a:extLst>
                  <a:ext uri="{0D108BD9-81ED-4DB2-BD59-A6C34878D82A}">
                    <a16:rowId xmlns:a16="http://schemas.microsoft.com/office/drawing/2014/main" val="10002"/>
                  </a:ext>
                </a:extLst>
              </a:tr>
              <a:tr h="1071797">
                <a:tc>
                  <a:txBody>
                    <a:bodyPr/>
                    <a:lstStyle/>
                    <a:p>
                      <a:r>
                        <a:rPr lang="fr-FR" sz="2000" dirty="0"/>
                        <a:t>Dons financiers</a:t>
                      </a:r>
                    </a:p>
                  </a:txBody>
                  <a:tcPr/>
                </a:tc>
                <a:tc>
                  <a:txBody>
                    <a:bodyPr/>
                    <a:lstStyle/>
                    <a:p>
                      <a:pPr algn="just">
                        <a:buFont typeface="Wingdings"/>
                        <a:buChar char=""/>
                      </a:pPr>
                      <a:r>
                        <a:rPr lang="fr-FR" dirty="0">
                          <a:sym typeface="Wingdings"/>
                        </a:rPr>
                        <a:t> </a:t>
                      </a:r>
                      <a:r>
                        <a:rPr lang="fr-FR" sz="1600" dirty="0">
                          <a:sym typeface="Wingdings"/>
                        </a:rPr>
                        <a:t>Quelques</a:t>
                      </a:r>
                      <a:r>
                        <a:rPr lang="fr-FR" sz="1600" baseline="0" dirty="0">
                          <a:sym typeface="Wingdings"/>
                        </a:rPr>
                        <a:t> communes, EPCI et CCAS ont d’ores et déjà octroyé une subvention à un organisme humanitaire (Croix Rouge…), une association (Protection Civile…) ou au FACECO (Fonds d’</a:t>
                      </a:r>
                      <a:r>
                        <a:rPr lang="fr-FR" sz="1600" baseline="0" dirty="0" err="1">
                          <a:sym typeface="Wingdings"/>
                        </a:rPr>
                        <a:t>ACtion</a:t>
                      </a:r>
                      <a:r>
                        <a:rPr lang="fr-FR" sz="1600" baseline="0" dirty="0">
                          <a:sym typeface="Wingdings"/>
                        </a:rPr>
                        <a:t> Extérieure des Collectivités territoriales). D’autres ont inscrit ce dossier à l’ordre du jour d’un prochain conseil.</a:t>
                      </a:r>
                    </a:p>
                    <a:p>
                      <a:pPr algn="just">
                        <a:buFont typeface="Wingdings"/>
                        <a:buChar char=""/>
                      </a:pPr>
                      <a:r>
                        <a:rPr lang="fr-FR" sz="1600" baseline="0" dirty="0">
                          <a:sym typeface="Wingdings"/>
                        </a:rPr>
                        <a:t> Une information est également donnée par des communes aux particuliers sur les possibilités de dons, parfois par l’intermédiaire du CCAS ou d’une association ou par une collecte de fonds chez les commerçants locaux.</a:t>
                      </a:r>
                      <a:endParaRPr lang="fr-FR" sz="1600" dirty="0"/>
                    </a:p>
                  </a:txBody>
                  <a:tcPr/>
                </a:tc>
                <a:extLst>
                  <a:ext uri="{0D108BD9-81ED-4DB2-BD59-A6C34878D82A}">
                    <a16:rowId xmlns:a16="http://schemas.microsoft.com/office/drawing/2014/main" val="10003"/>
                  </a:ext>
                </a:extLst>
              </a:tr>
            </a:tbl>
          </a:graphicData>
        </a:graphic>
      </p:graphicFrame>
      <p:pic>
        <p:nvPicPr>
          <p:cNvPr id="4" name="Image 3" descr="Nouveau logo 49 transparent.png"/>
          <p:cNvPicPr>
            <a:picLocks noChangeAspect="1"/>
          </p:cNvPicPr>
          <p:nvPr/>
        </p:nvPicPr>
        <p:blipFill>
          <a:blip r:embed="rId2" cstate="print"/>
          <a:stretch>
            <a:fillRect/>
          </a:stretch>
        </p:blipFill>
        <p:spPr>
          <a:xfrm>
            <a:off x="2279577" y="260648"/>
            <a:ext cx="2045629" cy="882528"/>
          </a:xfrm>
          <a:prstGeom prst="rect">
            <a:avLst/>
          </a:prstGeom>
        </p:spPr>
      </p:pic>
      <p:sp>
        <p:nvSpPr>
          <p:cNvPr id="5" name="Titre 1"/>
          <p:cNvSpPr txBox="1">
            <a:spLocks/>
          </p:cNvSpPr>
          <p:nvPr/>
        </p:nvSpPr>
        <p:spPr>
          <a:xfrm>
            <a:off x="3143672" y="1124744"/>
            <a:ext cx="6332240" cy="792088"/>
          </a:xfrm>
          <a:prstGeom prst="rect">
            <a:avLst/>
          </a:prstGeom>
        </p:spPr>
        <p:txBody>
          <a:bodyPr vert="horz" lIns="91440" tIns="45720" rIns="91440" bIns="45720" rtlCol="0" anchor="ctr">
            <a:normAutofit/>
          </a:bodyPr>
          <a:lstStyle/>
          <a:p>
            <a:pPr algn="ctr">
              <a:spcBef>
                <a:spcPct val="0"/>
              </a:spcBef>
              <a:defRPr/>
            </a:pPr>
            <a:endParaRPr lang="fr-FR" sz="3200" dirty="0">
              <a:solidFill>
                <a:prstClr val="white"/>
              </a:solidFill>
              <a:latin typeface="Calibri"/>
            </a:endParaRPr>
          </a:p>
        </p:txBody>
      </p:sp>
    </p:spTree>
    <p:extLst>
      <p:ext uri="{BB962C8B-B14F-4D97-AF65-F5344CB8AC3E}">
        <p14:creationId xmlns:p14="http://schemas.microsoft.com/office/powerpoint/2010/main" val="383189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1981200" y="1600200"/>
          <a:ext cx="8445624" cy="493776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6573416">
                  <a:extLst>
                    <a:ext uri="{9D8B030D-6E8A-4147-A177-3AD203B41FA5}">
                      <a16:colId xmlns:a16="http://schemas.microsoft.com/office/drawing/2014/main" val="20001"/>
                    </a:ext>
                  </a:extLst>
                </a:gridCol>
              </a:tblGrid>
              <a:tr h="5760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chemeClr val="bg1"/>
                          </a:solidFill>
                          <a:effectLst/>
                          <a:uLnTx/>
                          <a:uFillTx/>
                          <a:latin typeface="+mj-lt"/>
                          <a:ea typeface="+mj-ea"/>
                          <a:cs typeface="+mj-cs"/>
                        </a:rPr>
                        <a:t>ACTIONS DE SOLIDARITÉ UKRAINE</a:t>
                      </a:r>
                    </a:p>
                    <a:p>
                      <a:endParaRPr lang="fr-FR" dirty="0"/>
                    </a:p>
                  </a:txBody>
                  <a:tcPr/>
                </a:tc>
                <a:tc hMerge="1">
                  <a:txBody>
                    <a:bodyPr/>
                    <a:lstStyle/>
                    <a:p>
                      <a:endParaRPr lang="fr-FR" dirty="0"/>
                    </a:p>
                  </a:txBody>
                  <a:tcPr/>
                </a:tc>
                <a:extLst>
                  <a:ext uri="{0D108BD9-81ED-4DB2-BD59-A6C34878D82A}">
                    <a16:rowId xmlns:a16="http://schemas.microsoft.com/office/drawing/2014/main" val="10000"/>
                  </a:ext>
                </a:extLst>
              </a:tr>
              <a:tr h="1033183">
                <a:tc>
                  <a:txBody>
                    <a:bodyPr/>
                    <a:lstStyle/>
                    <a:p>
                      <a:r>
                        <a:rPr lang="fr-FR" sz="2000" dirty="0"/>
                        <a:t>Capacité</a:t>
                      </a:r>
                      <a:r>
                        <a:rPr lang="fr-FR" sz="2000" baseline="0" dirty="0"/>
                        <a:t> d’hébergement des réfugiés</a:t>
                      </a:r>
                      <a:endParaRPr lang="fr-FR" sz="2000" dirty="0"/>
                    </a:p>
                  </a:txBody>
                  <a:tcPr/>
                </a:tc>
                <a:tc>
                  <a:txBody>
                    <a:bodyPr/>
                    <a:lstStyle/>
                    <a:p>
                      <a:pPr algn="just">
                        <a:buFont typeface="Wingdings"/>
                        <a:buChar char=""/>
                      </a:pPr>
                      <a:r>
                        <a:rPr lang="fr-FR" sz="1600" dirty="0">
                          <a:sym typeface="Wingdings"/>
                        </a:rPr>
                        <a:t> Très</a:t>
                      </a:r>
                      <a:r>
                        <a:rPr lang="fr-FR" sz="1600" baseline="0" dirty="0">
                          <a:sym typeface="Wingdings"/>
                        </a:rPr>
                        <a:t> souvent, la commune organise le recensement des noms et coordonnées des particuliers volontaires pour accueillir des réfugiés, en renvoyant également vers la plateforme mise en place par la Préfecture de Maine et Loire </a:t>
                      </a:r>
                      <a:r>
                        <a:rPr lang="fr-FR" sz="1600" baseline="0" dirty="0">
                          <a:sym typeface="Wingdings"/>
                          <a:hlinkClick r:id="rId2"/>
                        </a:rPr>
                        <a:t>https://parrainage.refugies.info/</a:t>
                      </a:r>
                      <a:r>
                        <a:rPr lang="fr-FR" sz="1600" baseline="0" dirty="0">
                          <a:sym typeface="Wingdings"/>
                        </a:rPr>
                        <a:t>  . La coordination de ces offres se fait également parfois par le biais du CCAS, de l’office d’HLM, d’un Centre </a:t>
                      </a:r>
                      <a:r>
                        <a:rPr lang="fr-FR" sz="1600" baseline="0" dirty="0" err="1">
                          <a:sym typeface="Wingdings"/>
                        </a:rPr>
                        <a:t>socio-culturel</a:t>
                      </a:r>
                      <a:r>
                        <a:rPr lang="fr-FR" sz="1600" baseline="0" dirty="0">
                          <a:sym typeface="Wingdings"/>
                        </a:rPr>
                        <a:t> ou d’une association (Anjou Lviv)</a:t>
                      </a:r>
                    </a:p>
                    <a:p>
                      <a:pPr algn="just">
                        <a:buFont typeface="Wingdings"/>
                        <a:buChar char=""/>
                      </a:pPr>
                      <a:r>
                        <a:rPr lang="fr-FR" sz="1600" baseline="0" dirty="0">
                          <a:sym typeface="Wingdings"/>
                        </a:rPr>
                        <a:t> Quelques communes proposent la mise à disposition d’un logement communal (logement réservé aux urgences, patrimoine locatif, appartement meublé)</a:t>
                      </a:r>
                      <a:endParaRPr lang="fr-FR" sz="1600" dirty="0"/>
                    </a:p>
                  </a:txBody>
                  <a:tcPr/>
                </a:tc>
                <a:extLst>
                  <a:ext uri="{0D108BD9-81ED-4DB2-BD59-A6C34878D82A}">
                    <a16:rowId xmlns:a16="http://schemas.microsoft.com/office/drawing/2014/main" val="10001"/>
                  </a:ext>
                </a:extLst>
              </a:tr>
              <a:tr h="724725">
                <a:tc>
                  <a:txBody>
                    <a:bodyPr/>
                    <a:lstStyle/>
                    <a:p>
                      <a:r>
                        <a:rPr lang="fr-FR" sz="2000" dirty="0"/>
                        <a:t>Autres</a:t>
                      </a:r>
                      <a:r>
                        <a:rPr lang="fr-FR" sz="2000" baseline="0" dirty="0"/>
                        <a:t> aides</a:t>
                      </a:r>
                      <a:endParaRPr lang="fr-FR" sz="2000" dirty="0"/>
                    </a:p>
                  </a:txBody>
                  <a:tcPr/>
                </a:tc>
                <a:tc>
                  <a:txBody>
                    <a:bodyPr/>
                    <a:lstStyle/>
                    <a:p>
                      <a:pPr algn="just">
                        <a:buFont typeface="Wingdings"/>
                        <a:buChar char=""/>
                      </a:pPr>
                      <a:r>
                        <a:rPr lang="fr-FR" sz="1600" dirty="0"/>
                        <a:t> Cellule</a:t>
                      </a:r>
                      <a:r>
                        <a:rPr lang="fr-FR" sz="1600" baseline="0" dirty="0"/>
                        <a:t> de coordination : veille, recensement, information</a:t>
                      </a:r>
                    </a:p>
                    <a:p>
                      <a:pPr algn="just"/>
                      <a:r>
                        <a:rPr lang="fr-FR" sz="1600" baseline="0" dirty="0">
                          <a:sym typeface="Wingdings"/>
                        </a:rPr>
                        <a:t> </a:t>
                      </a:r>
                      <a:r>
                        <a:rPr lang="fr-FR" sz="1600" baseline="0" dirty="0"/>
                        <a:t>Permanence point info familles</a:t>
                      </a:r>
                    </a:p>
                    <a:p>
                      <a:pPr algn="just">
                        <a:buFont typeface="Wingdings"/>
                        <a:buChar char=""/>
                      </a:pPr>
                      <a:r>
                        <a:rPr lang="fr-FR" sz="1600" baseline="0" dirty="0"/>
                        <a:t>Local d’accueil des réfugiés pour une prise en compte de leurs besoins, une orientation de leurs démarches, un temps de parole et de réconfort</a:t>
                      </a:r>
                    </a:p>
                    <a:p>
                      <a:pPr algn="just">
                        <a:buFont typeface="Wingdings"/>
                        <a:buChar char=""/>
                      </a:pPr>
                      <a:r>
                        <a:rPr lang="fr-FR" sz="1600" baseline="0" dirty="0"/>
                        <a:t> Coordination des offres de bénévolat : accueil, traduction…</a:t>
                      </a:r>
                    </a:p>
                    <a:p>
                      <a:pPr algn="just">
                        <a:buFont typeface="Wingdings"/>
                        <a:buChar char=""/>
                      </a:pPr>
                      <a:r>
                        <a:rPr lang="fr-FR" sz="1600" baseline="0" dirty="0"/>
                        <a:t> Remise d’un plan de ville traduit en ukrainien</a:t>
                      </a:r>
                    </a:p>
                    <a:p>
                      <a:pPr algn="just"/>
                      <a:endParaRPr lang="fr-FR" sz="1600" dirty="0"/>
                    </a:p>
                  </a:txBody>
                  <a:tcPr/>
                </a:tc>
                <a:extLst>
                  <a:ext uri="{0D108BD9-81ED-4DB2-BD59-A6C34878D82A}">
                    <a16:rowId xmlns:a16="http://schemas.microsoft.com/office/drawing/2014/main" val="10002"/>
                  </a:ext>
                </a:extLst>
              </a:tr>
            </a:tbl>
          </a:graphicData>
        </a:graphic>
      </p:graphicFrame>
      <p:pic>
        <p:nvPicPr>
          <p:cNvPr id="5" name="Image 4" descr="Nouveau logo 49 transparent.png"/>
          <p:cNvPicPr>
            <a:picLocks noChangeAspect="1"/>
          </p:cNvPicPr>
          <p:nvPr/>
        </p:nvPicPr>
        <p:blipFill>
          <a:blip r:embed="rId3" cstate="print"/>
          <a:stretch>
            <a:fillRect/>
          </a:stretch>
        </p:blipFill>
        <p:spPr>
          <a:xfrm>
            <a:off x="2279577" y="260648"/>
            <a:ext cx="2045629" cy="882528"/>
          </a:xfrm>
          <a:prstGeom prst="rect">
            <a:avLst/>
          </a:prstGeom>
        </p:spPr>
      </p:pic>
    </p:spTree>
    <p:extLst>
      <p:ext uri="{BB962C8B-B14F-4D97-AF65-F5344CB8AC3E}">
        <p14:creationId xmlns:p14="http://schemas.microsoft.com/office/powerpoint/2010/main" val="2234290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F6B10E-4048-4414-AD71-B67BD1AE418F}"/>
              </a:ext>
            </a:extLst>
          </p:cNvPr>
          <p:cNvSpPr>
            <a:spLocks noGrp="1"/>
          </p:cNvSpPr>
          <p:nvPr>
            <p:ph type="title"/>
          </p:nvPr>
        </p:nvSpPr>
        <p:spPr/>
        <p:txBody>
          <a:bodyPr>
            <a:normAutofit fontScale="90000"/>
          </a:bodyPr>
          <a:lstStyle/>
          <a:p>
            <a:r>
              <a:rPr lang="fr-FR" dirty="0"/>
              <a:t>Contexte </a:t>
            </a:r>
            <a:r>
              <a:rPr lang="fr-FR" dirty="0" smtClean="0"/>
              <a:t>international : une crise migratoire sans précédent</a:t>
            </a:r>
            <a:endParaRPr lang="fr-FR" dirty="0"/>
          </a:p>
        </p:txBody>
      </p:sp>
      <p:sp>
        <p:nvSpPr>
          <p:cNvPr id="3" name="Espace réservé du contenu 2">
            <a:extLst>
              <a:ext uri="{FF2B5EF4-FFF2-40B4-BE49-F238E27FC236}">
                <a16:creationId xmlns:a16="http://schemas.microsoft.com/office/drawing/2014/main" id="{6240D957-18C0-4867-8F2A-55D78A54B9DA}"/>
              </a:ext>
            </a:extLst>
          </p:cNvPr>
          <p:cNvSpPr>
            <a:spLocks noGrp="1"/>
          </p:cNvSpPr>
          <p:nvPr>
            <p:ph sz="half" idx="1"/>
          </p:nvPr>
        </p:nvSpPr>
        <p:spPr>
          <a:xfrm>
            <a:off x="838199" y="1778335"/>
            <a:ext cx="7159171" cy="1601011"/>
          </a:xfrm>
        </p:spPr>
        <p:txBody>
          <a:bodyPr>
            <a:normAutofit/>
          </a:bodyPr>
          <a:lstStyle/>
          <a:p>
            <a:r>
              <a:rPr lang="fr-FR" sz="2400" dirty="0"/>
              <a:t>24 février : début </a:t>
            </a:r>
            <a:r>
              <a:rPr lang="fr-FR" sz="2400" dirty="0" smtClean="0"/>
              <a:t>invasion Russe </a:t>
            </a:r>
            <a:r>
              <a:rPr lang="fr-FR" sz="2400" dirty="0"/>
              <a:t>en Ukraine</a:t>
            </a:r>
          </a:p>
          <a:p>
            <a:r>
              <a:rPr lang="fr-FR" sz="2400" dirty="0"/>
              <a:t>23 mars : 3 millions de </a:t>
            </a:r>
            <a:r>
              <a:rPr lang="fr-FR" sz="2400" dirty="0" smtClean="0"/>
              <a:t>réfugiés</a:t>
            </a:r>
            <a:endParaRPr lang="fr-FR" sz="2400" dirty="0"/>
          </a:p>
        </p:txBody>
      </p:sp>
      <p:pic>
        <p:nvPicPr>
          <p:cNvPr id="9" name="Espace réservé du contenu 8" descr="Une image contenant carte&#10;&#10;Description générée automatiquement">
            <a:extLst>
              <a:ext uri="{FF2B5EF4-FFF2-40B4-BE49-F238E27FC236}">
                <a16:creationId xmlns:a16="http://schemas.microsoft.com/office/drawing/2014/main" id="{685E09D5-A575-4B09-ADF9-E914F0BC6009}"/>
              </a:ext>
            </a:extLst>
          </p:cNvPr>
          <p:cNvPicPr>
            <a:picLocks noGrp="1" noChangeAspect="1"/>
          </p:cNvPicPr>
          <p:nvPr>
            <p:ph sz="half" idx="2"/>
          </p:nvPr>
        </p:nvPicPr>
        <p:blipFill rotWithShape="1">
          <a:blip r:embed="rId2"/>
          <a:srcRect r="4687" b="1103"/>
          <a:stretch/>
        </p:blipFill>
        <p:spPr>
          <a:xfrm>
            <a:off x="6096000" y="2578840"/>
            <a:ext cx="4179159" cy="3990867"/>
          </a:xfr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067" y="3076161"/>
            <a:ext cx="4693306" cy="3381081"/>
          </a:xfrm>
          <a:prstGeom prst="rect">
            <a:avLst/>
          </a:prstGeom>
        </p:spPr>
      </p:pic>
    </p:spTree>
    <p:extLst>
      <p:ext uri="{BB962C8B-B14F-4D97-AF65-F5344CB8AC3E}">
        <p14:creationId xmlns:p14="http://schemas.microsoft.com/office/powerpoint/2010/main" val="214910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91544" y="2420888"/>
            <a:ext cx="8229600" cy="4104456"/>
          </a:xfrm>
        </p:spPr>
        <p:txBody>
          <a:bodyPr/>
          <a:lstStyle/>
          <a:p>
            <a:pPr>
              <a:buNone/>
            </a:pPr>
            <a:r>
              <a:rPr lang="fr-FR" sz="2800" dirty="0"/>
              <a:t>Accueil des réfugiés : quelques questions en suspens</a:t>
            </a:r>
          </a:p>
          <a:p>
            <a:pPr>
              <a:buFont typeface="Wingdings"/>
              <a:buChar char=""/>
            </a:pPr>
            <a:r>
              <a:rPr lang="fr-FR" sz="1800" dirty="0">
                <a:sym typeface="Wingdings"/>
              </a:rPr>
              <a:t>Hébergement des réfugiés : caractéristiques des logements proposés par les communes  (nécessité de fournir des logements meublés ? Possibilité de mobiliser des dons pour l’acquisition de mobilier?)</a:t>
            </a:r>
          </a:p>
          <a:p>
            <a:pPr>
              <a:buFont typeface="Wingdings"/>
              <a:buChar char=""/>
            </a:pPr>
            <a:r>
              <a:rPr lang="fr-FR" sz="1800" dirty="0">
                <a:sym typeface="Wingdings"/>
              </a:rPr>
              <a:t>Alimentation : quelle solution pérenne (hors aide immédiate du CCAS) mettre en place pour la fourniture de repas?</a:t>
            </a:r>
          </a:p>
          <a:p>
            <a:pPr>
              <a:buFont typeface="Wingdings"/>
              <a:buChar char=""/>
            </a:pPr>
            <a:r>
              <a:rPr lang="fr-FR" sz="1800" dirty="0">
                <a:sym typeface="Wingdings"/>
              </a:rPr>
              <a:t>Scolarisation des enfants : barrière immédiate de la langue , gestion des effectifs avec l’Education Nationale</a:t>
            </a:r>
          </a:p>
          <a:p>
            <a:pPr>
              <a:buFont typeface="Wingdings"/>
              <a:buChar char=""/>
            </a:pPr>
            <a:r>
              <a:rPr lang="fr-FR" sz="1800" dirty="0">
                <a:sym typeface="Wingdings"/>
              </a:rPr>
              <a:t>Transports : l’accueil en milieu rural pose la question des déplacements nécessaires des réfugiés (formalités, alimentation, loisirs…)</a:t>
            </a:r>
          </a:p>
          <a:p>
            <a:pPr>
              <a:buFont typeface="Wingdings"/>
              <a:buChar char=""/>
            </a:pPr>
            <a:r>
              <a:rPr lang="fr-FR" sz="1800" dirty="0">
                <a:sym typeface="Wingdings"/>
              </a:rPr>
              <a:t>Comment s’organise la protection sanitaire des ces populations et leur accès </a:t>
            </a:r>
            <a:r>
              <a:rPr lang="fr-FR" sz="1800">
                <a:sym typeface="Wingdings"/>
              </a:rPr>
              <a:t>aux soins?</a:t>
            </a:r>
            <a:endParaRPr lang="fr-FR" sz="1800" dirty="0">
              <a:sym typeface="Wingdings"/>
            </a:endParaRPr>
          </a:p>
          <a:p>
            <a:pPr>
              <a:buNone/>
            </a:pPr>
            <a:endParaRPr lang="fr-FR" sz="2800" dirty="0"/>
          </a:p>
          <a:p>
            <a:pPr>
              <a:buNone/>
            </a:pPr>
            <a:endParaRPr lang="fr-FR" dirty="0"/>
          </a:p>
        </p:txBody>
      </p:sp>
      <p:sp>
        <p:nvSpPr>
          <p:cNvPr id="4" name="Titre 1"/>
          <p:cNvSpPr>
            <a:spLocks noGrp="1"/>
          </p:cNvSpPr>
          <p:nvPr>
            <p:ph type="title"/>
          </p:nvPr>
        </p:nvSpPr>
        <p:spPr>
          <a:xfrm>
            <a:off x="1991544" y="1412776"/>
            <a:ext cx="8229600" cy="652934"/>
          </a:xfrm>
          <a:solidFill>
            <a:schemeClr val="accent1"/>
          </a:solidFill>
        </p:spPr>
        <p:txBody>
          <a:bodyPr>
            <a:normAutofit/>
          </a:bodyPr>
          <a:lstStyle/>
          <a:p>
            <a:r>
              <a:rPr lang="fr-FR" sz="3200" dirty="0">
                <a:solidFill>
                  <a:schemeClr val="bg1"/>
                </a:solidFill>
              </a:rPr>
              <a:t>ACTIONS DE SOLIDARITÉ UKRAINE</a:t>
            </a:r>
          </a:p>
        </p:txBody>
      </p:sp>
      <p:pic>
        <p:nvPicPr>
          <p:cNvPr id="5" name="Image 4" descr="Nouveau logo 49 transparent.png"/>
          <p:cNvPicPr>
            <a:picLocks noChangeAspect="1"/>
          </p:cNvPicPr>
          <p:nvPr/>
        </p:nvPicPr>
        <p:blipFill>
          <a:blip r:embed="rId2" cstate="print"/>
          <a:stretch>
            <a:fillRect/>
          </a:stretch>
        </p:blipFill>
        <p:spPr>
          <a:xfrm>
            <a:off x="2279577" y="260648"/>
            <a:ext cx="2045629" cy="882528"/>
          </a:xfrm>
          <a:prstGeom prst="rect">
            <a:avLst/>
          </a:prstGeom>
        </p:spPr>
      </p:pic>
    </p:spTree>
    <p:extLst>
      <p:ext uri="{BB962C8B-B14F-4D97-AF65-F5344CB8AC3E}">
        <p14:creationId xmlns:p14="http://schemas.microsoft.com/office/powerpoint/2010/main" val="1156062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91544" y="2204864"/>
            <a:ext cx="8229600" cy="4320480"/>
          </a:xfrm>
        </p:spPr>
        <p:txBody>
          <a:bodyPr>
            <a:normAutofit fontScale="77500" lnSpcReduction="20000"/>
          </a:bodyPr>
          <a:lstStyle/>
          <a:p>
            <a:pPr algn="ctr">
              <a:buNone/>
            </a:pPr>
            <a:r>
              <a:rPr lang="fr-FR" sz="2800" b="1" dirty="0"/>
              <a:t>RETOUR SUR LA REUNION AVEC LA PREFECTURE VENDREDI 19 MARS 2022</a:t>
            </a:r>
          </a:p>
          <a:p>
            <a:pPr>
              <a:buNone/>
            </a:pPr>
            <a:endParaRPr lang="fr-FR" sz="2800" dirty="0">
              <a:sym typeface="Wingdings"/>
            </a:endParaRPr>
          </a:p>
          <a:p>
            <a:pPr>
              <a:buFontTx/>
              <a:buChar char="-"/>
            </a:pPr>
            <a:r>
              <a:rPr lang="fr-FR" sz="2800" dirty="0">
                <a:sym typeface="Wingdings"/>
              </a:rPr>
              <a:t>Besoins d’un hébergement d’urgence – gymnase ou autres pour 15 jours</a:t>
            </a:r>
          </a:p>
          <a:p>
            <a:pPr>
              <a:buFontTx/>
              <a:buChar char="-"/>
            </a:pPr>
            <a:r>
              <a:rPr lang="fr-FR" sz="2800" dirty="0">
                <a:sym typeface="Wingdings"/>
              </a:rPr>
              <a:t>Besoins d’hébergements collectifs pour une durée de 3 à 4 mois </a:t>
            </a:r>
          </a:p>
          <a:p>
            <a:pPr>
              <a:buFontTx/>
              <a:buChar char="-"/>
            </a:pPr>
            <a:r>
              <a:rPr lang="fr-FR" sz="2800" dirty="0">
                <a:sym typeface="Wingdings"/>
              </a:rPr>
              <a:t>Besoins d’hébergements dans le temps avec d’autres problématiques : </a:t>
            </a:r>
          </a:p>
          <a:p>
            <a:pPr lvl="1">
              <a:buFontTx/>
              <a:buChar char="-"/>
            </a:pPr>
            <a:r>
              <a:rPr lang="fr-FR" sz="2400" dirty="0">
                <a:sym typeface="Wingdings"/>
              </a:rPr>
              <a:t>Déplacements</a:t>
            </a:r>
          </a:p>
          <a:p>
            <a:pPr lvl="1">
              <a:buFontTx/>
              <a:buChar char="-"/>
            </a:pPr>
            <a:r>
              <a:rPr lang="fr-FR" sz="2400" dirty="0">
                <a:sym typeface="Wingdings"/>
              </a:rPr>
              <a:t>Scolarisation </a:t>
            </a:r>
          </a:p>
          <a:p>
            <a:pPr lvl="1">
              <a:buFontTx/>
              <a:buChar char="-"/>
            </a:pPr>
            <a:r>
              <a:rPr lang="fr-FR" sz="2400" dirty="0">
                <a:sym typeface="Wingdings"/>
              </a:rPr>
              <a:t>Restauration </a:t>
            </a:r>
          </a:p>
          <a:p>
            <a:pPr lvl="1">
              <a:buFontTx/>
              <a:buChar char="-"/>
            </a:pPr>
            <a:r>
              <a:rPr lang="fr-FR" sz="2400" dirty="0">
                <a:sym typeface="Wingdings"/>
              </a:rPr>
              <a:t>Emplois </a:t>
            </a:r>
          </a:p>
          <a:p>
            <a:pPr lvl="1">
              <a:buFontTx/>
              <a:buChar char="-"/>
            </a:pPr>
            <a:r>
              <a:rPr lang="fr-FR" sz="2400" dirty="0">
                <a:sym typeface="Wingdings"/>
              </a:rPr>
              <a:t>Formalités administratives.</a:t>
            </a:r>
          </a:p>
          <a:p>
            <a:pPr marL="0" indent="0">
              <a:buNone/>
            </a:pPr>
            <a:endParaRPr lang="fr-FR" sz="1800" dirty="0">
              <a:sym typeface="Wingdings"/>
            </a:endParaRPr>
          </a:p>
          <a:p>
            <a:pPr>
              <a:buNone/>
            </a:pPr>
            <a:endParaRPr lang="fr-FR" sz="2800" dirty="0"/>
          </a:p>
          <a:p>
            <a:pPr>
              <a:buNone/>
            </a:pPr>
            <a:endParaRPr lang="fr-FR" dirty="0"/>
          </a:p>
        </p:txBody>
      </p:sp>
      <p:sp>
        <p:nvSpPr>
          <p:cNvPr id="4" name="Titre 1"/>
          <p:cNvSpPr>
            <a:spLocks noGrp="1"/>
          </p:cNvSpPr>
          <p:nvPr>
            <p:ph type="title"/>
          </p:nvPr>
        </p:nvSpPr>
        <p:spPr>
          <a:xfrm>
            <a:off x="1991544" y="1412776"/>
            <a:ext cx="8229600" cy="652934"/>
          </a:xfrm>
          <a:solidFill>
            <a:schemeClr val="accent1"/>
          </a:solidFill>
        </p:spPr>
        <p:txBody>
          <a:bodyPr>
            <a:normAutofit/>
          </a:bodyPr>
          <a:lstStyle/>
          <a:p>
            <a:r>
              <a:rPr lang="fr-FR" sz="3200" dirty="0">
                <a:solidFill>
                  <a:schemeClr val="bg1"/>
                </a:solidFill>
              </a:rPr>
              <a:t>ACTIONS DE SOLIDARITÉ UKRAINE</a:t>
            </a:r>
          </a:p>
        </p:txBody>
      </p:sp>
      <p:pic>
        <p:nvPicPr>
          <p:cNvPr id="5" name="Image 4" descr="Nouveau logo 49 transparent.png"/>
          <p:cNvPicPr>
            <a:picLocks noChangeAspect="1"/>
          </p:cNvPicPr>
          <p:nvPr/>
        </p:nvPicPr>
        <p:blipFill>
          <a:blip r:embed="rId2" cstate="print"/>
          <a:stretch>
            <a:fillRect/>
          </a:stretch>
        </p:blipFill>
        <p:spPr>
          <a:xfrm>
            <a:off x="2279577" y="260648"/>
            <a:ext cx="2045629" cy="882528"/>
          </a:xfrm>
          <a:prstGeom prst="rect">
            <a:avLst/>
          </a:prstGeom>
        </p:spPr>
      </p:pic>
    </p:spTree>
    <p:extLst>
      <p:ext uri="{BB962C8B-B14F-4D97-AF65-F5344CB8AC3E}">
        <p14:creationId xmlns:p14="http://schemas.microsoft.com/office/powerpoint/2010/main" val="2018266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09700" y="3497580"/>
            <a:ext cx="9197340" cy="1069340"/>
          </a:xfrm>
        </p:spPr>
        <p:txBody>
          <a:bodyPr>
            <a:noAutofit/>
          </a:bodyPr>
          <a:lstStyle/>
          <a:p>
            <a:pPr marL="0" indent="0">
              <a:buNone/>
            </a:pPr>
            <a:r>
              <a:rPr lang="fr-FR" sz="6600" dirty="0" smtClean="0"/>
              <a:t>Echanges &amp; questions</a:t>
            </a:r>
            <a:endParaRPr lang="fr-FR" sz="6600" dirty="0"/>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b="16400"/>
          <a:stretch/>
        </p:blipFill>
        <p:spPr>
          <a:xfrm>
            <a:off x="4749165" y="1289318"/>
            <a:ext cx="2518410" cy="2105391"/>
          </a:xfrm>
          <a:prstGeom prst="rect">
            <a:avLst/>
          </a:prstGeom>
        </p:spPr>
      </p:pic>
    </p:spTree>
    <p:extLst>
      <p:ext uri="{BB962C8B-B14F-4D97-AF65-F5344CB8AC3E}">
        <p14:creationId xmlns:p14="http://schemas.microsoft.com/office/powerpoint/2010/main" val="13078158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400" y="1269000"/>
            <a:ext cx="8035200" cy="4320000"/>
          </a:xfrm>
          <a:prstGeom prst="rect">
            <a:avLst/>
          </a:prstGeom>
        </p:spPr>
      </p:pic>
    </p:spTree>
    <p:extLst>
      <p:ext uri="{BB962C8B-B14F-4D97-AF65-F5344CB8AC3E}">
        <p14:creationId xmlns:p14="http://schemas.microsoft.com/office/powerpoint/2010/main" val="545766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stretch>
            <a:fillRect/>
          </a:stretch>
        </p:blipFill>
        <p:spPr>
          <a:xfrm>
            <a:off x="9397672" y="2186414"/>
            <a:ext cx="1272841" cy="1735692"/>
          </a:xfrm>
          <a:prstGeom prst="rect">
            <a:avLst/>
          </a:prstGeom>
        </p:spPr>
      </p:pic>
      <p:sp>
        <p:nvSpPr>
          <p:cNvPr id="14" name="ZoneTexte 13"/>
          <p:cNvSpPr txBox="1"/>
          <p:nvPr/>
        </p:nvSpPr>
        <p:spPr>
          <a:xfrm>
            <a:off x="8637777" y="4077642"/>
            <a:ext cx="2792633" cy="1200329"/>
          </a:xfrm>
          <a:prstGeom prst="rect">
            <a:avLst/>
          </a:prstGeom>
          <a:noFill/>
        </p:spPr>
        <p:txBody>
          <a:bodyPr wrap="square" rtlCol="0">
            <a:spAutoFit/>
          </a:bodyPr>
          <a:lstStyle/>
          <a:p>
            <a:r>
              <a:rPr lang="fr-FR" dirty="0" smtClean="0">
                <a:solidFill>
                  <a:schemeClr val="bg1"/>
                </a:solidFill>
                <a:latin typeface="+mj-lt"/>
              </a:rPr>
              <a:t>Typologie de réfugiés : </a:t>
            </a:r>
          </a:p>
          <a:p>
            <a:pPr marL="285750" indent="-285750">
              <a:buFont typeface="Arial" panose="020B0604020202020204" pitchFamily="34" charset="0"/>
              <a:buChar char="•"/>
            </a:pPr>
            <a:r>
              <a:rPr lang="fr-FR" dirty="0" smtClean="0">
                <a:solidFill>
                  <a:schemeClr val="bg1"/>
                </a:solidFill>
                <a:latin typeface="+mj-lt"/>
              </a:rPr>
              <a:t>Femmes </a:t>
            </a:r>
            <a:r>
              <a:rPr lang="fr-FR" dirty="0">
                <a:solidFill>
                  <a:schemeClr val="bg1"/>
                </a:solidFill>
                <a:latin typeface="+mj-lt"/>
              </a:rPr>
              <a:t>isolées avec enfant en âge d’être scolarisés</a:t>
            </a:r>
          </a:p>
        </p:txBody>
      </p:sp>
      <p:sp>
        <p:nvSpPr>
          <p:cNvPr id="8" name="Titre 1">
            <a:extLst>
              <a:ext uri="{FF2B5EF4-FFF2-40B4-BE49-F238E27FC236}">
                <a16:creationId xmlns:a16="http://schemas.microsoft.com/office/drawing/2014/main" id="{EEF6B10E-4048-4414-AD71-B67BD1AE418F}"/>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Point de situation au 23.03.2022 en France et dans le Maine-et-Loire</a:t>
            </a:r>
          </a:p>
        </p:txBody>
      </p:sp>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b="33616"/>
          <a:stretch/>
        </p:blipFill>
        <p:spPr>
          <a:xfrm>
            <a:off x="989243" y="1464781"/>
            <a:ext cx="3486084" cy="2314208"/>
          </a:xfrm>
          <a:prstGeom prst="rect">
            <a:avLst/>
          </a:prstGeom>
        </p:spPr>
      </p:pic>
      <p:pic>
        <p:nvPicPr>
          <p:cNvPr id="5" name="Image 4"/>
          <p:cNvPicPr>
            <a:picLocks noChangeAspect="1"/>
          </p:cNvPicPr>
          <p:nvPr/>
        </p:nvPicPr>
        <p:blipFill rotWithShape="1">
          <a:blip r:embed="rId5">
            <a:extLst>
              <a:ext uri="{28A0092B-C50C-407E-A947-70E740481C1C}">
                <a14:useLocalDpi xmlns:a14="http://schemas.microsoft.com/office/drawing/2010/main" val="0"/>
              </a:ext>
            </a:extLst>
          </a:blip>
          <a:srcRect b="23506"/>
          <a:stretch/>
        </p:blipFill>
        <p:spPr>
          <a:xfrm>
            <a:off x="4324906" y="1557684"/>
            <a:ext cx="3222914" cy="2465320"/>
          </a:xfrm>
          <a:prstGeom prst="rect">
            <a:avLst/>
          </a:prstGeom>
        </p:spPr>
      </p:pic>
      <p:sp>
        <p:nvSpPr>
          <p:cNvPr id="6" name="Flèche droite 5"/>
          <p:cNvSpPr/>
          <p:nvPr/>
        </p:nvSpPr>
        <p:spPr>
          <a:xfrm>
            <a:off x="4361246" y="2726824"/>
            <a:ext cx="343509" cy="2252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7" name="Rectangle à coins arrondis 6"/>
          <p:cNvSpPr/>
          <p:nvPr/>
        </p:nvSpPr>
        <p:spPr>
          <a:xfrm>
            <a:off x="8548255" y="1988846"/>
            <a:ext cx="2971679" cy="37996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2447816" y="3822568"/>
            <a:ext cx="4513877" cy="2893100"/>
          </a:xfrm>
          <a:prstGeom prst="rect">
            <a:avLst/>
          </a:prstGeom>
          <a:noFill/>
        </p:spPr>
        <p:txBody>
          <a:bodyPr wrap="square" rtlCol="0">
            <a:spAutoFit/>
          </a:bodyPr>
          <a:lstStyle/>
          <a:p>
            <a:r>
              <a:rPr lang="fr-FR" sz="3600" b="1" dirty="0" smtClean="0">
                <a:solidFill>
                  <a:schemeClr val="bg1"/>
                </a:solidFill>
                <a:latin typeface="Century Gothic" panose="020B0502020202020204" pitchFamily="34" charset="0"/>
              </a:rPr>
              <a:t>100 000 </a:t>
            </a:r>
            <a:r>
              <a:rPr lang="fr-FR" dirty="0" smtClean="0">
                <a:solidFill>
                  <a:schemeClr val="bg1"/>
                </a:solidFill>
                <a:latin typeface="Century Gothic" panose="020B0502020202020204" pitchFamily="34" charset="0"/>
              </a:rPr>
              <a:t>réfugiés en France</a:t>
            </a:r>
          </a:p>
          <a:p>
            <a:r>
              <a:rPr lang="fr-FR" sz="3600" b="1" dirty="0" smtClean="0">
                <a:solidFill>
                  <a:schemeClr val="bg1"/>
                </a:solidFill>
                <a:latin typeface="Century Gothic" panose="020B0502020202020204" pitchFamily="34" charset="0"/>
              </a:rPr>
              <a:t>7000</a:t>
            </a:r>
            <a:r>
              <a:rPr lang="fr-FR" dirty="0" smtClean="0">
                <a:solidFill>
                  <a:schemeClr val="bg1"/>
                </a:solidFill>
                <a:latin typeface="Century Gothic" panose="020B0502020202020204" pitchFamily="34" charset="0"/>
              </a:rPr>
              <a:t> en Pays de la Loire</a:t>
            </a:r>
          </a:p>
          <a:p>
            <a:endParaRPr lang="fr-FR" sz="1000" dirty="0" smtClean="0">
              <a:solidFill>
                <a:schemeClr val="bg1"/>
              </a:solidFill>
              <a:latin typeface="Century Gothic" panose="020B0502020202020204" pitchFamily="34" charset="0"/>
            </a:endParaRPr>
          </a:p>
          <a:p>
            <a:r>
              <a:rPr lang="fr-FR" sz="4000" b="1" dirty="0" smtClean="0">
                <a:solidFill>
                  <a:schemeClr val="bg1"/>
                </a:solidFill>
                <a:latin typeface="Century Gothic" panose="020B0502020202020204" pitchFamily="34" charset="0"/>
              </a:rPr>
              <a:t>160</a:t>
            </a:r>
            <a:r>
              <a:rPr lang="fr-FR" dirty="0" smtClean="0">
                <a:solidFill>
                  <a:schemeClr val="bg1"/>
                </a:solidFill>
                <a:latin typeface="Century Gothic" panose="020B0502020202020204" pitchFamily="34" charset="0"/>
              </a:rPr>
              <a:t> en Maine-et-Loire</a:t>
            </a:r>
          </a:p>
          <a:p>
            <a:r>
              <a:rPr lang="fr-FR" sz="2000" b="1" dirty="0">
                <a:solidFill>
                  <a:schemeClr val="bg1"/>
                </a:solidFill>
                <a:latin typeface="Century Gothic" panose="020B0502020202020204" pitchFamily="34" charset="0"/>
              </a:rPr>
              <a:t>d</a:t>
            </a:r>
            <a:r>
              <a:rPr lang="fr-FR" sz="2000" b="1" dirty="0" smtClean="0">
                <a:solidFill>
                  <a:schemeClr val="bg1"/>
                </a:solidFill>
                <a:latin typeface="Century Gothic" panose="020B0502020202020204" pitchFamily="34" charset="0"/>
              </a:rPr>
              <a:t>ont 60</a:t>
            </a:r>
            <a:r>
              <a:rPr lang="fr-FR" dirty="0" smtClean="0">
                <a:solidFill>
                  <a:schemeClr val="bg1"/>
                </a:solidFill>
                <a:latin typeface="Century Gothic" panose="020B0502020202020204" pitchFamily="34" charset="0"/>
              </a:rPr>
              <a:t> arrivées la semaine dernière</a:t>
            </a:r>
          </a:p>
          <a:p>
            <a:r>
              <a:rPr lang="fr-FR" sz="2000" b="1" dirty="0" smtClean="0">
                <a:solidFill>
                  <a:schemeClr val="bg1"/>
                </a:solidFill>
                <a:latin typeface="Century Gothic" panose="020B0502020202020204" pitchFamily="34" charset="0"/>
              </a:rPr>
              <a:t>300</a:t>
            </a:r>
            <a:r>
              <a:rPr lang="fr-FR" dirty="0" smtClean="0">
                <a:solidFill>
                  <a:schemeClr val="bg1"/>
                </a:solidFill>
                <a:latin typeface="Century Gothic" panose="020B0502020202020204" pitchFamily="34" charset="0"/>
              </a:rPr>
              <a:t> arrivées cette semaine</a:t>
            </a:r>
          </a:p>
          <a:p>
            <a:r>
              <a:rPr lang="fr-FR" sz="2000" b="1" dirty="0" smtClean="0">
                <a:solidFill>
                  <a:schemeClr val="bg1"/>
                </a:solidFill>
                <a:latin typeface="Century Gothic" panose="020B0502020202020204" pitchFamily="34" charset="0"/>
              </a:rPr>
              <a:t>+ 1500 </a:t>
            </a:r>
            <a:r>
              <a:rPr lang="fr-FR" dirty="0" smtClean="0">
                <a:solidFill>
                  <a:schemeClr val="bg1"/>
                </a:solidFill>
                <a:latin typeface="Century Gothic" panose="020B0502020202020204" pitchFamily="34" charset="0"/>
              </a:rPr>
              <a:t>Ukrainiens d’ici 4 semaines</a:t>
            </a:r>
          </a:p>
        </p:txBody>
      </p:sp>
    </p:spTree>
    <p:extLst>
      <p:ext uri="{BB962C8B-B14F-4D97-AF65-F5344CB8AC3E}">
        <p14:creationId xmlns:p14="http://schemas.microsoft.com/office/powerpoint/2010/main" val="3928900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population : deux circuits d’arrivée des réfugiés en France</a:t>
            </a:r>
            <a:endParaRPr lang="fr-FR" dirty="0"/>
          </a:p>
        </p:txBody>
      </p:sp>
      <p:sp>
        <p:nvSpPr>
          <p:cNvPr id="3" name="Espace réservé du contenu 2"/>
          <p:cNvSpPr>
            <a:spLocks noGrp="1"/>
          </p:cNvSpPr>
          <p:nvPr>
            <p:ph sz="half" idx="1"/>
          </p:nvPr>
        </p:nvSpPr>
        <p:spPr/>
        <p:txBody>
          <a:bodyPr/>
          <a:lstStyle/>
          <a:p>
            <a:r>
              <a:rPr lang="fr-FR" dirty="0"/>
              <a:t>L’accueil organisé</a:t>
            </a:r>
          </a:p>
          <a:p>
            <a:pPr marL="0" indent="0">
              <a:buNone/>
            </a:pPr>
            <a:endParaRPr lang="fr-FR" dirty="0"/>
          </a:p>
        </p:txBody>
      </p:sp>
      <p:sp>
        <p:nvSpPr>
          <p:cNvPr id="4" name="Espace réservé du contenu 3"/>
          <p:cNvSpPr>
            <a:spLocks noGrp="1"/>
          </p:cNvSpPr>
          <p:nvPr>
            <p:ph sz="half" idx="2"/>
          </p:nvPr>
        </p:nvSpPr>
        <p:spPr>
          <a:xfrm>
            <a:off x="6797244" y="1891462"/>
            <a:ext cx="5181600" cy="4027846"/>
          </a:xfrm>
        </p:spPr>
        <p:txBody>
          <a:bodyPr/>
          <a:lstStyle/>
          <a:p>
            <a:r>
              <a:rPr lang="fr-FR" dirty="0"/>
              <a:t>Les arrivées </a:t>
            </a:r>
            <a:r>
              <a:rPr lang="fr-FR" dirty="0" smtClean="0"/>
              <a:t>parallèles</a:t>
            </a:r>
            <a:endParaRPr lang="fr-FR" dirty="0"/>
          </a:p>
        </p:txBody>
      </p:sp>
      <p:sp>
        <p:nvSpPr>
          <p:cNvPr id="10" name="ZoneTexte 9"/>
          <p:cNvSpPr txBox="1"/>
          <p:nvPr/>
        </p:nvSpPr>
        <p:spPr>
          <a:xfrm>
            <a:off x="851171" y="3996118"/>
            <a:ext cx="2407508" cy="2585323"/>
          </a:xfrm>
          <a:prstGeom prst="rect">
            <a:avLst/>
          </a:prstGeom>
          <a:noFill/>
        </p:spPr>
        <p:txBody>
          <a:bodyPr wrap="square" rtlCol="0">
            <a:spAutoFit/>
          </a:bodyPr>
          <a:lstStyle/>
          <a:p>
            <a:pPr marL="285750" indent="-285750">
              <a:buFont typeface="Arial" panose="020B0604020202020204" pitchFamily="34" charset="0"/>
              <a:buChar char="•"/>
            </a:pPr>
            <a:r>
              <a:rPr lang="fr-FR" b="1" dirty="0">
                <a:solidFill>
                  <a:schemeClr val="bg1"/>
                </a:solidFill>
                <a:latin typeface="+mj-lt"/>
              </a:rPr>
              <a:t>1</a:t>
            </a:r>
            <a:r>
              <a:rPr lang="fr-FR" b="1" baseline="30000" dirty="0">
                <a:solidFill>
                  <a:schemeClr val="bg1"/>
                </a:solidFill>
                <a:latin typeface="+mj-lt"/>
              </a:rPr>
              <a:t>er</a:t>
            </a:r>
            <a:r>
              <a:rPr lang="fr-FR" b="1" dirty="0">
                <a:solidFill>
                  <a:schemeClr val="bg1"/>
                </a:solidFill>
                <a:latin typeface="+mj-lt"/>
              </a:rPr>
              <a:t> accueil </a:t>
            </a:r>
            <a:r>
              <a:rPr lang="fr-FR" dirty="0">
                <a:solidFill>
                  <a:schemeClr val="bg1"/>
                </a:solidFill>
                <a:latin typeface="+mj-lt"/>
              </a:rPr>
              <a:t>organisé par </a:t>
            </a:r>
            <a:r>
              <a:rPr lang="fr-FR" dirty="0" smtClean="0">
                <a:solidFill>
                  <a:schemeClr val="bg1"/>
                </a:solidFill>
                <a:latin typeface="+mj-lt"/>
              </a:rPr>
              <a:t>l’Etat </a:t>
            </a:r>
            <a:r>
              <a:rPr lang="fr-FR" dirty="0" smtClean="0">
                <a:solidFill>
                  <a:schemeClr val="bg1"/>
                </a:solidFill>
                <a:latin typeface="+mj-lt"/>
              </a:rPr>
              <a:t>en </a:t>
            </a:r>
            <a:r>
              <a:rPr lang="fr-FR" dirty="0">
                <a:solidFill>
                  <a:schemeClr val="bg1"/>
                </a:solidFill>
                <a:latin typeface="+mj-lt"/>
              </a:rPr>
              <a:t>hébergements collectifs</a:t>
            </a:r>
          </a:p>
          <a:p>
            <a:pPr marL="285750" indent="-285750">
              <a:buFont typeface="Arial" panose="020B0604020202020204" pitchFamily="34" charset="0"/>
              <a:buChar char="•"/>
            </a:pPr>
            <a:r>
              <a:rPr lang="fr-FR" b="1" dirty="0">
                <a:solidFill>
                  <a:schemeClr val="bg1"/>
                </a:solidFill>
                <a:latin typeface="+mj-lt"/>
              </a:rPr>
              <a:t>Guichet </a:t>
            </a:r>
            <a:r>
              <a:rPr lang="fr-FR" b="1" dirty="0" smtClean="0">
                <a:solidFill>
                  <a:schemeClr val="bg1"/>
                </a:solidFill>
                <a:latin typeface="+mj-lt"/>
              </a:rPr>
              <a:t>unique </a:t>
            </a:r>
            <a:r>
              <a:rPr lang="fr-FR" dirty="0">
                <a:solidFill>
                  <a:schemeClr val="bg1"/>
                </a:solidFill>
                <a:latin typeface="+mj-lt"/>
              </a:rPr>
              <a:t>piloté par </a:t>
            </a:r>
            <a:r>
              <a:rPr lang="fr-FR" dirty="0" smtClean="0">
                <a:solidFill>
                  <a:schemeClr val="bg1"/>
                </a:solidFill>
                <a:latin typeface="+mj-lt"/>
              </a:rPr>
              <a:t>la Préfecture</a:t>
            </a:r>
            <a:endParaRPr lang="fr-FR" dirty="0">
              <a:solidFill>
                <a:schemeClr val="bg1"/>
              </a:solidFill>
              <a:latin typeface="+mj-lt"/>
            </a:endParaRPr>
          </a:p>
          <a:p>
            <a:endParaRPr lang="fr-FR" dirty="0">
              <a:solidFill>
                <a:schemeClr val="bg1"/>
              </a:solidFill>
              <a:latin typeface="+mj-lt"/>
            </a:endParaRPr>
          </a:p>
        </p:txBody>
      </p:sp>
      <p:sp>
        <p:nvSpPr>
          <p:cNvPr id="12" name="ZoneTexte 11"/>
          <p:cNvSpPr txBox="1"/>
          <p:nvPr/>
        </p:nvSpPr>
        <p:spPr>
          <a:xfrm>
            <a:off x="3377515" y="4005936"/>
            <a:ext cx="2794685" cy="2800767"/>
          </a:xfrm>
          <a:prstGeom prst="rect">
            <a:avLst/>
          </a:prstGeom>
          <a:noFill/>
        </p:spPr>
        <p:txBody>
          <a:bodyPr wrap="square" rtlCol="0">
            <a:spAutoFit/>
          </a:bodyPr>
          <a:lstStyle/>
          <a:p>
            <a:pPr marL="285750" indent="-285750">
              <a:buFont typeface="Arial" panose="020B0604020202020204" pitchFamily="34" charset="0"/>
              <a:buChar char="•"/>
            </a:pPr>
            <a:r>
              <a:rPr lang="fr-FR" sz="1600" dirty="0" smtClean="0">
                <a:solidFill>
                  <a:schemeClr val="bg1"/>
                </a:solidFill>
                <a:latin typeface="+mj-lt"/>
              </a:rPr>
              <a:t>Allocation Demandeur d’Asile</a:t>
            </a:r>
            <a:endParaRPr lang="fr-FR" sz="1600" dirty="0">
              <a:solidFill>
                <a:schemeClr val="bg1"/>
              </a:solidFill>
              <a:latin typeface="+mj-lt"/>
            </a:endParaRPr>
          </a:p>
          <a:p>
            <a:pPr marL="285750" indent="-285750">
              <a:buFont typeface="Arial" panose="020B0604020202020204" pitchFamily="34" charset="0"/>
              <a:buChar char="•"/>
            </a:pPr>
            <a:r>
              <a:rPr lang="fr-FR" sz="1600" dirty="0">
                <a:solidFill>
                  <a:schemeClr val="bg1"/>
                </a:solidFill>
                <a:latin typeface="+mj-lt"/>
              </a:rPr>
              <a:t>Accompagnement social</a:t>
            </a:r>
          </a:p>
          <a:p>
            <a:pPr marL="285750" indent="-285750">
              <a:buFont typeface="Arial" panose="020B0604020202020204" pitchFamily="34" charset="0"/>
              <a:buChar char="•"/>
            </a:pPr>
            <a:r>
              <a:rPr lang="fr-FR" sz="1600" dirty="0">
                <a:solidFill>
                  <a:schemeClr val="bg1"/>
                </a:solidFill>
                <a:latin typeface="+mj-lt"/>
              </a:rPr>
              <a:t>Aide au logement</a:t>
            </a:r>
          </a:p>
          <a:p>
            <a:pPr marL="285750" indent="-285750">
              <a:buFont typeface="Arial" panose="020B0604020202020204" pitchFamily="34" charset="0"/>
              <a:buChar char="•"/>
            </a:pPr>
            <a:r>
              <a:rPr lang="fr-FR" sz="1600" dirty="0" smtClean="0">
                <a:solidFill>
                  <a:schemeClr val="bg1"/>
                </a:solidFill>
                <a:latin typeface="+mj-lt"/>
              </a:rPr>
              <a:t>Autorisation de travail</a:t>
            </a:r>
            <a:endParaRPr lang="fr-FR" sz="1600" dirty="0">
              <a:solidFill>
                <a:schemeClr val="bg1"/>
              </a:solidFill>
              <a:latin typeface="+mj-lt"/>
            </a:endParaRPr>
          </a:p>
          <a:p>
            <a:pPr marL="285750" indent="-285750">
              <a:buFont typeface="Arial" panose="020B0604020202020204" pitchFamily="34" charset="0"/>
              <a:buChar char="•"/>
            </a:pPr>
            <a:r>
              <a:rPr lang="fr-FR" sz="1600" dirty="0" smtClean="0">
                <a:solidFill>
                  <a:schemeClr val="bg1"/>
                </a:solidFill>
                <a:latin typeface="+mj-lt"/>
              </a:rPr>
              <a:t>Orientation des mineurs isolés vers le Département</a:t>
            </a:r>
            <a:endParaRPr lang="fr-FR" sz="1600" dirty="0">
              <a:solidFill>
                <a:schemeClr val="bg1"/>
              </a:solidFill>
              <a:latin typeface="+mj-lt"/>
            </a:endParaRPr>
          </a:p>
          <a:p>
            <a:pPr marL="285750" indent="-285750">
              <a:buFont typeface="Arial" panose="020B0604020202020204" pitchFamily="34" charset="0"/>
              <a:buChar char="•"/>
            </a:pPr>
            <a:endParaRPr lang="fr-FR" sz="1600" dirty="0">
              <a:solidFill>
                <a:schemeClr val="bg1"/>
              </a:solidFill>
              <a:latin typeface="+mj-lt"/>
            </a:endParaRPr>
          </a:p>
          <a:p>
            <a:endParaRPr lang="fr-FR" sz="1600" dirty="0">
              <a:solidFill>
                <a:schemeClr val="bg1"/>
              </a:solidFill>
              <a:latin typeface="+mj-lt"/>
            </a:endParaRPr>
          </a:p>
        </p:txBody>
      </p:sp>
      <p:sp>
        <p:nvSpPr>
          <p:cNvPr id="13" name="ZoneTexte 12"/>
          <p:cNvSpPr txBox="1"/>
          <p:nvPr/>
        </p:nvSpPr>
        <p:spPr>
          <a:xfrm>
            <a:off x="7866743" y="4439712"/>
            <a:ext cx="3487057" cy="1200329"/>
          </a:xfrm>
          <a:prstGeom prst="rect">
            <a:avLst/>
          </a:prstGeom>
          <a:noFill/>
        </p:spPr>
        <p:txBody>
          <a:bodyPr wrap="square" rtlCol="0">
            <a:spAutoFit/>
          </a:bodyPr>
          <a:lstStyle/>
          <a:p>
            <a:r>
              <a:rPr lang="fr-FR" dirty="0" smtClean="0">
                <a:solidFill>
                  <a:schemeClr val="bg1"/>
                </a:solidFill>
                <a:latin typeface="+mj-lt"/>
              </a:rPr>
              <a:t>Des conditions d’accueil non contrôlées, sans traçabilité – un accompagnement non formalisé</a:t>
            </a:r>
            <a:endParaRPr lang="fr-FR" dirty="0">
              <a:solidFill>
                <a:schemeClr val="bg1"/>
              </a:solidFill>
              <a:latin typeface="+mj-lt"/>
            </a:endParaRPr>
          </a:p>
        </p:txBody>
      </p:sp>
      <p:pic>
        <p:nvPicPr>
          <p:cNvPr id="14" name="Image 13"/>
          <p:cNvPicPr>
            <a:picLocks noChangeAspect="1"/>
          </p:cNvPicPr>
          <p:nvPr/>
        </p:nvPicPr>
        <p:blipFill rotWithShape="1">
          <a:blip r:embed="rId2"/>
          <a:srcRect l="61428"/>
          <a:stretch/>
        </p:blipFill>
        <p:spPr>
          <a:xfrm>
            <a:off x="1139078" y="2330846"/>
            <a:ext cx="1512478" cy="1551129"/>
          </a:xfrm>
          <a:prstGeom prst="rect">
            <a:avLst/>
          </a:prstGeom>
        </p:spPr>
      </p:pic>
      <p:pic>
        <p:nvPicPr>
          <p:cNvPr id="16" name="Image 15"/>
          <p:cNvPicPr>
            <a:picLocks noChangeAspect="1"/>
          </p:cNvPicPr>
          <p:nvPr/>
        </p:nvPicPr>
        <p:blipFill rotWithShape="1">
          <a:blip r:embed="rId3">
            <a:extLst>
              <a:ext uri="{28A0092B-C50C-407E-A947-70E740481C1C}">
                <a14:useLocalDpi xmlns:a14="http://schemas.microsoft.com/office/drawing/2010/main" val="0"/>
              </a:ext>
            </a:extLst>
          </a:blip>
          <a:srcRect b="20597"/>
          <a:stretch/>
        </p:blipFill>
        <p:spPr>
          <a:xfrm>
            <a:off x="7866743" y="2359015"/>
            <a:ext cx="2620440" cy="2080697"/>
          </a:xfrm>
          <a:prstGeom prst="rect">
            <a:avLst/>
          </a:prstGeom>
        </p:spPr>
      </p:pic>
      <p:pic>
        <p:nvPicPr>
          <p:cNvPr id="18" name="Image 17"/>
          <p:cNvPicPr>
            <a:picLocks noChangeAspect="1"/>
          </p:cNvPicPr>
          <p:nvPr/>
        </p:nvPicPr>
        <p:blipFill rotWithShape="1">
          <a:blip r:embed="rId4">
            <a:extLst>
              <a:ext uri="{28A0092B-C50C-407E-A947-70E740481C1C}">
                <a14:useLocalDpi xmlns:a14="http://schemas.microsoft.com/office/drawing/2010/main" val="0"/>
              </a:ext>
            </a:extLst>
          </a:blip>
          <a:srcRect b="18535"/>
          <a:stretch/>
        </p:blipFill>
        <p:spPr>
          <a:xfrm>
            <a:off x="3769372" y="2359015"/>
            <a:ext cx="2099106" cy="1710028"/>
          </a:xfrm>
          <a:prstGeom prst="rect">
            <a:avLst/>
          </a:prstGeom>
        </p:spPr>
      </p:pic>
    </p:spTree>
    <p:extLst>
      <p:ext uri="{BB962C8B-B14F-4D97-AF65-F5344CB8AC3E}">
        <p14:creationId xmlns:p14="http://schemas.microsoft.com/office/powerpoint/2010/main" val="668029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55914" y="1091943"/>
            <a:ext cx="6794970" cy="1600200"/>
          </a:xfrm>
        </p:spPr>
        <p:txBody>
          <a:bodyPr>
            <a:normAutofit/>
          </a:bodyPr>
          <a:lstStyle/>
          <a:p>
            <a:pPr algn="ctr"/>
            <a:r>
              <a:rPr lang="fr-FR" dirty="0" smtClean="0"/>
              <a:t>Solidarité Ukraine</a:t>
            </a:r>
            <a:endParaRPr lang="fr-FR" dirty="0"/>
          </a:p>
        </p:txBody>
      </p:sp>
      <p:sp>
        <p:nvSpPr>
          <p:cNvPr id="3" name="Espace réservé du texte 2"/>
          <p:cNvSpPr>
            <a:spLocks noGrp="1"/>
          </p:cNvSpPr>
          <p:nvPr>
            <p:ph type="body" sz="half" idx="2"/>
          </p:nvPr>
        </p:nvSpPr>
        <p:spPr>
          <a:xfrm>
            <a:off x="4812143" y="2692143"/>
            <a:ext cx="6811445" cy="2287947"/>
          </a:xfrm>
          <a:ln>
            <a:noFill/>
          </a:ln>
        </p:spPr>
        <p:txBody>
          <a:bodyPr/>
          <a:lstStyle/>
          <a:p>
            <a:pPr algn="ctr"/>
            <a:endParaRPr lang="fr-FR" dirty="0"/>
          </a:p>
          <a:p>
            <a:pPr algn="ctr"/>
            <a:r>
              <a:rPr lang="fr-FR" dirty="0"/>
              <a:t>Quelle place et quel soutien du Département auprès des communes ? </a:t>
            </a:r>
          </a:p>
        </p:txBody>
      </p:sp>
      <p:sp>
        <p:nvSpPr>
          <p:cNvPr id="4" name="Rectangle 3"/>
          <p:cNvSpPr/>
          <p:nvPr/>
        </p:nvSpPr>
        <p:spPr>
          <a:xfrm>
            <a:off x="8714509" y="6026108"/>
            <a:ext cx="900545" cy="554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Nouveau logo 49 transparent.png"/>
          <p:cNvPicPr>
            <a:picLocks noChangeAspect="1"/>
          </p:cNvPicPr>
          <p:nvPr/>
        </p:nvPicPr>
        <p:blipFill>
          <a:blip r:embed="rId2" cstate="print"/>
          <a:stretch>
            <a:fillRect/>
          </a:stretch>
        </p:blipFill>
        <p:spPr>
          <a:xfrm>
            <a:off x="8872542" y="6113595"/>
            <a:ext cx="1485023" cy="640671"/>
          </a:xfrm>
          <a:prstGeom prst="rect">
            <a:avLst/>
          </a:prstGeom>
        </p:spPr>
      </p:pic>
    </p:spTree>
    <p:extLst>
      <p:ext uri="{BB962C8B-B14F-4D97-AF65-F5344CB8AC3E}">
        <p14:creationId xmlns:p14="http://schemas.microsoft.com/office/powerpoint/2010/main" val="1498760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6536" y="1930718"/>
            <a:ext cx="9672814" cy="4446434"/>
          </a:xfrm>
        </p:spPr>
        <p:txBody>
          <a:bodyPr/>
          <a:lstStyle/>
          <a:p>
            <a:pPr algn="just"/>
            <a:r>
              <a:rPr lang="fr-FR" sz="2000" dirty="0" smtClean="0"/>
              <a:t>Rappel des missions du Département mobilisables sur les territoires</a:t>
            </a:r>
            <a:endParaRPr lang="fr-FR" sz="2000" dirty="0" smtClean="0"/>
          </a:p>
          <a:p>
            <a:pPr algn="just"/>
            <a:endParaRPr lang="fr-FR" sz="2000" dirty="0"/>
          </a:p>
          <a:p>
            <a:pPr lvl="1" algn="just"/>
            <a:r>
              <a:rPr lang="fr-FR" sz="2150" dirty="0" smtClean="0"/>
              <a:t>11 </a:t>
            </a:r>
            <a:r>
              <a:rPr lang="fr-FR" sz="2150" b="1" dirty="0" smtClean="0"/>
              <a:t>maisons </a:t>
            </a:r>
            <a:r>
              <a:rPr lang="fr-FR" sz="2150" b="1" dirty="0"/>
              <a:t>départementales des solidarités (</a:t>
            </a:r>
            <a:r>
              <a:rPr lang="fr-FR" sz="2150" b="1" dirty="0" smtClean="0"/>
              <a:t>MDS)</a:t>
            </a:r>
            <a:r>
              <a:rPr lang="fr-FR" sz="2150" dirty="0"/>
              <a:t> </a:t>
            </a:r>
            <a:r>
              <a:rPr lang="fr-FR" sz="2150" dirty="0" smtClean="0"/>
              <a:t>:</a:t>
            </a:r>
          </a:p>
          <a:p>
            <a:pPr lvl="2" algn="just"/>
            <a:r>
              <a:rPr lang="fr-FR" sz="1800" dirty="0" smtClean="0"/>
              <a:t>Accueil</a:t>
            </a:r>
            <a:r>
              <a:rPr lang="fr-FR" sz="1800" dirty="0"/>
              <a:t>, information, orientation</a:t>
            </a:r>
          </a:p>
          <a:p>
            <a:pPr lvl="2" algn="just"/>
            <a:r>
              <a:rPr lang="fr-FR" sz="2000" dirty="0"/>
              <a:t>Accompagnement social global</a:t>
            </a:r>
          </a:p>
          <a:p>
            <a:pPr lvl="2" algn="just"/>
            <a:r>
              <a:rPr lang="fr-FR" sz="2000" dirty="0"/>
              <a:t>Protection maternelle et </a:t>
            </a:r>
            <a:r>
              <a:rPr lang="fr-FR" sz="2000" dirty="0" smtClean="0"/>
              <a:t>infantile (volet santé, enfant – de 6 ans)</a:t>
            </a:r>
          </a:p>
          <a:p>
            <a:pPr marL="914400" lvl="2" indent="0" algn="just">
              <a:buNone/>
            </a:pPr>
            <a:endParaRPr lang="fr-FR" sz="2000" dirty="0"/>
          </a:p>
          <a:p>
            <a:pPr lvl="1" algn="just"/>
            <a:r>
              <a:rPr lang="fr-FR" sz="2150" dirty="0"/>
              <a:t>Pour les </a:t>
            </a:r>
            <a:r>
              <a:rPr lang="fr-FR" sz="2150" dirty="0" smtClean="0"/>
              <a:t>enfants seuls : prise en charge par le Département </a:t>
            </a:r>
            <a:r>
              <a:rPr lang="fr-FR" sz="2150" dirty="0" smtClean="0"/>
              <a:t>au </a:t>
            </a:r>
            <a:r>
              <a:rPr lang="fr-FR" sz="2150" dirty="0"/>
              <a:t>titre de l’aide sociale à l’enfance, via </a:t>
            </a:r>
            <a:r>
              <a:rPr lang="fr-FR" sz="2150" b="1" dirty="0"/>
              <a:t>la mission « mineurs non accompagnés »</a:t>
            </a:r>
          </a:p>
          <a:p>
            <a:pPr marL="0" indent="0" algn="just">
              <a:buNone/>
            </a:pPr>
            <a:endParaRPr lang="fr-FR" sz="2000" dirty="0"/>
          </a:p>
          <a:p>
            <a:pPr marL="0" lvl="0" indent="0" algn="just">
              <a:buNone/>
            </a:pPr>
            <a:endParaRPr lang="fr-FR" sz="2000" dirty="0"/>
          </a:p>
          <a:p>
            <a:pPr marL="0" indent="0" algn="just">
              <a:buNone/>
            </a:pPr>
            <a:endParaRPr lang="fr-FR" sz="2000" dirty="0"/>
          </a:p>
          <a:p>
            <a:pPr marL="0" indent="0">
              <a:buNone/>
            </a:pPr>
            <a:endParaRPr lang="fr-FR" dirty="0"/>
          </a:p>
        </p:txBody>
      </p:sp>
      <p:sp>
        <p:nvSpPr>
          <p:cNvPr id="7" name="Titre 1"/>
          <p:cNvSpPr txBox="1">
            <a:spLocks/>
          </p:cNvSpPr>
          <p:nvPr/>
        </p:nvSpPr>
        <p:spPr>
          <a:xfrm>
            <a:off x="838200" y="365125"/>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La mobilisation des missions de solidarités du Département</a:t>
            </a:r>
          </a:p>
        </p:txBody>
      </p:sp>
    </p:spTree>
    <p:extLst>
      <p:ext uri="{BB962C8B-B14F-4D97-AF65-F5344CB8AC3E}">
        <p14:creationId xmlns:p14="http://schemas.microsoft.com/office/powerpoint/2010/main" val="374250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90688"/>
            <a:ext cx="10089444" cy="4027846"/>
          </a:xfrm>
        </p:spPr>
        <p:txBody>
          <a:bodyPr>
            <a:normAutofit/>
          </a:bodyPr>
          <a:lstStyle/>
          <a:p>
            <a:pPr algn="just"/>
            <a:r>
              <a:rPr lang="fr-FR" sz="2000" dirty="0"/>
              <a:t>Des premiers suivis de grossesse jusqu’aux six ans de l’enfant, </a:t>
            </a:r>
            <a:r>
              <a:rPr lang="fr-FR" sz="2000" b="0" dirty="0"/>
              <a:t>des sages-femmes, des médecins, des puéricultrices, des infirmiers, des conseillères conjugales et familiales, des psychomotriciennes ou encore des psychologues assurent un service de proximité, soit lors de rendez-vous à la MDS ou à domicile, soit lors d’actions collectives.</a:t>
            </a:r>
          </a:p>
          <a:p>
            <a:pPr algn="just"/>
            <a:r>
              <a:rPr lang="fr-FR" sz="2000" dirty="0"/>
              <a:t>Leurs missions: </a:t>
            </a:r>
            <a:r>
              <a:rPr lang="fr-FR" sz="2000" b="0" dirty="0"/>
              <a:t>visites pré et post-natales, consultations nourrissons, bilan santé en école maternelle.</a:t>
            </a:r>
          </a:p>
          <a:p>
            <a:pPr algn="just"/>
            <a:endParaRPr lang="fr-FR" sz="2000" b="0" dirty="0"/>
          </a:p>
          <a:p>
            <a:pPr lvl="1" algn="just"/>
            <a:r>
              <a:rPr lang="fr-FR" sz="2200" dirty="0"/>
              <a:t>Territorialisation et adaptation de l’offre sur les lieux d’accueil collectif </a:t>
            </a:r>
            <a:endParaRPr lang="fr-FR" sz="2200" b="0"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0728" y="4316260"/>
            <a:ext cx="4218709" cy="2247439"/>
          </a:xfrm>
          <a:prstGeom prst="rect">
            <a:avLst/>
          </a:prstGeom>
        </p:spPr>
      </p:pic>
      <p:sp>
        <p:nvSpPr>
          <p:cNvPr id="9" name="Titre 1"/>
          <p:cNvSpPr txBox="1">
            <a:spLocks/>
          </p:cNvSpPr>
          <p:nvPr/>
        </p:nvSpPr>
        <p:spPr>
          <a:xfrm>
            <a:off x="838200" y="365125"/>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La Protection Maternelle Infantile (PMI)</a:t>
            </a:r>
          </a:p>
        </p:txBody>
      </p:sp>
    </p:spTree>
    <p:extLst>
      <p:ext uri="{BB962C8B-B14F-4D97-AF65-F5344CB8AC3E}">
        <p14:creationId xmlns:p14="http://schemas.microsoft.com/office/powerpoint/2010/main" val="2484822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3650" y="2890184"/>
            <a:ext cx="3217810" cy="1993219"/>
          </a:xfrm>
        </p:spPr>
        <p:txBody>
          <a:bodyPr>
            <a:normAutofit lnSpcReduction="10000"/>
          </a:bodyPr>
          <a:lstStyle/>
          <a:p>
            <a:pPr algn="just"/>
            <a:r>
              <a:rPr lang="fr-FR" sz="2000" b="0" dirty="0" smtClean="0"/>
              <a:t>Accueil immédiat pour tous</a:t>
            </a:r>
          </a:p>
          <a:p>
            <a:pPr algn="just"/>
            <a:r>
              <a:rPr lang="fr-FR" sz="2000" b="0" dirty="0" smtClean="0"/>
              <a:t>Ecoute</a:t>
            </a:r>
          </a:p>
          <a:p>
            <a:pPr algn="just"/>
            <a:r>
              <a:rPr lang="fr-FR" sz="2000" b="0" dirty="0" smtClean="0"/>
              <a:t>Aide et </a:t>
            </a:r>
            <a:r>
              <a:rPr lang="fr-FR" sz="2000" b="0" dirty="0"/>
              <a:t>soutien </a:t>
            </a:r>
            <a:r>
              <a:rPr lang="fr-FR" sz="2000" b="0" dirty="0" smtClean="0"/>
              <a:t>direct (notamment financier)</a:t>
            </a:r>
          </a:p>
          <a:p>
            <a:pPr algn="just"/>
            <a:r>
              <a:rPr lang="fr-FR" sz="2000" b="0" dirty="0" smtClean="0"/>
              <a:t>Orientation si besoin</a:t>
            </a:r>
            <a:endParaRPr lang="fr-FR" sz="2000" b="0" dirty="0"/>
          </a:p>
          <a:p>
            <a:pPr marL="0" indent="0" algn="just">
              <a:buNone/>
            </a:pPr>
            <a:endParaRPr lang="fr-FR" sz="2000" b="0" dirty="0" smtClean="0"/>
          </a:p>
        </p:txBody>
      </p:sp>
      <p:sp>
        <p:nvSpPr>
          <p:cNvPr id="8" name="ZoneTexte 7"/>
          <p:cNvSpPr txBox="1"/>
          <p:nvPr/>
        </p:nvSpPr>
        <p:spPr>
          <a:xfrm>
            <a:off x="9936990" y="1601383"/>
            <a:ext cx="1336805" cy="707886"/>
          </a:xfrm>
          <a:prstGeom prst="rect">
            <a:avLst/>
          </a:prstGeom>
          <a:noFill/>
        </p:spPr>
        <p:txBody>
          <a:bodyPr wrap="square" rtlCol="0">
            <a:spAutoFit/>
          </a:bodyPr>
          <a:lstStyle/>
          <a:p>
            <a:r>
              <a:rPr lang="fr-FR" sz="2000" dirty="0">
                <a:solidFill>
                  <a:schemeClr val="bg1"/>
                </a:solidFill>
                <a:latin typeface="+mj-lt"/>
              </a:rPr>
              <a:t>Enfance et famille</a:t>
            </a:r>
          </a:p>
        </p:txBody>
      </p:sp>
      <p:sp>
        <p:nvSpPr>
          <p:cNvPr id="9" name="ZoneTexte 8"/>
          <p:cNvSpPr txBox="1"/>
          <p:nvPr/>
        </p:nvSpPr>
        <p:spPr>
          <a:xfrm>
            <a:off x="9971121" y="5568255"/>
            <a:ext cx="2910462" cy="369332"/>
          </a:xfrm>
          <a:prstGeom prst="rect">
            <a:avLst/>
          </a:prstGeom>
          <a:noFill/>
        </p:spPr>
        <p:txBody>
          <a:bodyPr wrap="square" rtlCol="0">
            <a:spAutoFit/>
          </a:bodyPr>
          <a:lstStyle/>
          <a:p>
            <a:r>
              <a:rPr lang="fr-FR" dirty="0">
                <a:solidFill>
                  <a:schemeClr val="bg1"/>
                </a:solidFill>
                <a:latin typeface="+mj-lt"/>
              </a:rPr>
              <a:t>Autonomie</a:t>
            </a:r>
          </a:p>
        </p:txBody>
      </p:sp>
      <p:sp>
        <p:nvSpPr>
          <p:cNvPr id="10" name="ZoneTexte 9"/>
          <p:cNvSpPr txBox="1"/>
          <p:nvPr/>
        </p:nvSpPr>
        <p:spPr>
          <a:xfrm>
            <a:off x="10123678" y="3702635"/>
            <a:ext cx="1302674" cy="400110"/>
          </a:xfrm>
          <a:prstGeom prst="rect">
            <a:avLst/>
          </a:prstGeom>
          <a:noFill/>
        </p:spPr>
        <p:txBody>
          <a:bodyPr wrap="square" rtlCol="0">
            <a:spAutoFit/>
          </a:bodyPr>
          <a:lstStyle/>
          <a:p>
            <a:r>
              <a:rPr lang="fr-FR" sz="2000" dirty="0">
                <a:solidFill>
                  <a:schemeClr val="bg1"/>
                </a:solidFill>
                <a:latin typeface="+mj-lt"/>
              </a:rPr>
              <a:t>Insertion</a:t>
            </a:r>
          </a:p>
        </p:txBody>
      </p:sp>
      <p:sp>
        <p:nvSpPr>
          <p:cNvPr id="11" name="ZoneTexte 10"/>
          <p:cNvSpPr txBox="1"/>
          <p:nvPr/>
        </p:nvSpPr>
        <p:spPr>
          <a:xfrm>
            <a:off x="6046818" y="2428943"/>
            <a:ext cx="1418717" cy="707886"/>
          </a:xfrm>
          <a:prstGeom prst="rect">
            <a:avLst/>
          </a:prstGeom>
          <a:noFill/>
        </p:spPr>
        <p:txBody>
          <a:bodyPr wrap="square" rtlCol="0">
            <a:spAutoFit/>
          </a:bodyPr>
          <a:lstStyle/>
          <a:p>
            <a:pPr algn="r"/>
            <a:r>
              <a:rPr lang="fr-FR" sz="2000" dirty="0">
                <a:solidFill>
                  <a:schemeClr val="bg1"/>
                </a:solidFill>
                <a:latin typeface="+mj-lt"/>
              </a:rPr>
              <a:t>Habitat et logement</a:t>
            </a:r>
          </a:p>
        </p:txBody>
      </p:sp>
      <p:sp>
        <p:nvSpPr>
          <p:cNvPr id="12" name="ZoneTexte 11"/>
          <p:cNvSpPr txBox="1"/>
          <p:nvPr/>
        </p:nvSpPr>
        <p:spPr>
          <a:xfrm>
            <a:off x="6096000" y="4464430"/>
            <a:ext cx="1525435" cy="1015663"/>
          </a:xfrm>
          <a:prstGeom prst="rect">
            <a:avLst/>
          </a:prstGeom>
          <a:noFill/>
        </p:spPr>
        <p:txBody>
          <a:bodyPr wrap="square" rtlCol="0">
            <a:spAutoFit/>
          </a:bodyPr>
          <a:lstStyle/>
          <a:p>
            <a:pPr algn="ctr"/>
            <a:r>
              <a:rPr lang="fr-FR" sz="2000" dirty="0">
                <a:solidFill>
                  <a:schemeClr val="bg1"/>
                </a:solidFill>
                <a:latin typeface="+mj-lt"/>
              </a:rPr>
              <a:t>Vie pratique et santé</a:t>
            </a:r>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1733" y="5136138"/>
            <a:ext cx="1244414" cy="1244414"/>
          </a:xfrm>
          <a:prstGeom prst="rect">
            <a:avLst/>
          </a:prstGeom>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1733" y="3216443"/>
            <a:ext cx="1247988" cy="1247987"/>
          </a:xfrm>
          <a:prstGeom prst="rect">
            <a:avLst/>
          </a:prstGeom>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1116" y="2268173"/>
            <a:ext cx="1244023" cy="1244022"/>
          </a:xfrm>
          <a:prstGeom prst="rect">
            <a:avLst/>
          </a:prstGeom>
        </p:spPr>
      </p:pic>
      <p:pic>
        <p:nvPicPr>
          <p:cNvPr id="16" name="Imag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69601" y="1180956"/>
            <a:ext cx="1247988" cy="1247987"/>
          </a:xfrm>
          <a:prstGeom prst="rect">
            <a:avLst/>
          </a:prstGeom>
        </p:spPr>
      </p:pic>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7710" y="4267375"/>
            <a:ext cx="1244023" cy="1244022"/>
          </a:xfrm>
          <a:prstGeom prst="rect">
            <a:avLst/>
          </a:prstGeom>
        </p:spPr>
      </p:pic>
      <p:sp>
        <p:nvSpPr>
          <p:cNvPr id="18" name="Forme libre 17"/>
          <p:cNvSpPr/>
          <p:nvPr/>
        </p:nvSpPr>
        <p:spPr>
          <a:xfrm>
            <a:off x="8558765" y="3359065"/>
            <a:ext cx="256374" cy="399308"/>
          </a:xfrm>
          <a:custGeom>
            <a:avLst/>
            <a:gdLst>
              <a:gd name="connsiteX0" fmla="*/ 0 w 374072"/>
              <a:gd name="connsiteY0" fmla="*/ 0 h 512619"/>
              <a:gd name="connsiteX1" fmla="*/ 110836 w 374072"/>
              <a:gd name="connsiteY1" fmla="*/ 290946 h 512619"/>
              <a:gd name="connsiteX2" fmla="*/ 374072 w 374072"/>
              <a:gd name="connsiteY2" fmla="*/ 512619 h 512619"/>
            </a:gdLst>
            <a:ahLst/>
            <a:cxnLst>
              <a:cxn ang="0">
                <a:pos x="connsiteX0" y="connsiteY0"/>
              </a:cxn>
              <a:cxn ang="0">
                <a:pos x="connsiteX1" y="connsiteY1"/>
              </a:cxn>
              <a:cxn ang="0">
                <a:pos x="connsiteX2" y="connsiteY2"/>
              </a:cxn>
            </a:cxnLst>
            <a:rect l="l" t="t" r="r" b="b"/>
            <a:pathLst>
              <a:path w="374072" h="512619">
                <a:moveTo>
                  <a:pt x="0" y="0"/>
                </a:moveTo>
                <a:cubicBezTo>
                  <a:pt x="24245" y="102755"/>
                  <a:pt x="48491" y="205510"/>
                  <a:pt x="110836" y="290946"/>
                </a:cubicBezTo>
                <a:cubicBezTo>
                  <a:pt x="173181" y="376382"/>
                  <a:pt x="311727" y="436419"/>
                  <a:pt x="374072" y="512619"/>
                </a:cubicBezTo>
              </a:path>
            </a:pathLst>
          </a:cu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orme libre 18"/>
          <p:cNvSpPr/>
          <p:nvPr/>
        </p:nvSpPr>
        <p:spPr>
          <a:xfrm>
            <a:off x="8738874" y="2333828"/>
            <a:ext cx="304800" cy="277091"/>
          </a:xfrm>
          <a:custGeom>
            <a:avLst/>
            <a:gdLst>
              <a:gd name="connsiteX0" fmla="*/ 304800 w 304800"/>
              <a:gd name="connsiteY0" fmla="*/ 0 h 277091"/>
              <a:gd name="connsiteX1" fmla="*/ 221672 w 304800"/>
              <a:gd name="connsiteY1" fmla="*/ 166255 h 277091"/>
              <a:gd name="connsiteX2" fmla="*/ 0 w 304800"/>
              <a:gd name="connsiteY2" fmla="*/ 277091 h 277091"/>
            </a:gdLst>
            <a:ahLst/>
            <a:cxnLst>
              <a:cxn ang="0">
                <a:pos x="connsiteX0" y="connsiteY0"/>
              </a:cxn>
              <a:cxn ang="0">
                <a:pos x="connsiteX1" y="connsiteY1"/>
              </a:cxn>
              <a:cxn ang="0">
                <a:pos x="connsiteX2" y="connsiteY2"/>
              </a:cxn>
            </a:cxnLst>
            <a:rect l="l" t="t" r="r" b="b"/>
            <a:pathLst>
              <a:path w="304800" h="277091">
                <a:moveTo>
                  <a:pt x="304800" y="0"/>
                </a:moveTo>
                <a:cubicBezTo>
                  <a:pt x="288636" y="60036"/>
                  <a:pt x="272472" y="120073"/>
                  <a:pt x="221672" y="166255"/>
                </a:cubicBezTo>
                <a:cubicBezTo>
                  <a:pt x="170872" y="212437"/>
                  <a:pt x="85436" y="221673"/>
                  <a:pt x="0" y="277091"/>
                </a:cubicBezTo>
              </a:path>
            </a:pathLst>
          </a:cu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orme libre 19"/>
          <p:cNvSpPr/>
          <p:nvPr/>
        </p:nvSpPr>
        <p:spPr>
          <a:xfrm>
            <a:off x="8794292" y="4398155"/>
            <a:ext cx="415636" cy="443346"/>
          </a:xfrm>
          <a:custGeom>
            <a:avLst/>
            <a:gdLst>
              <a:gd name="connsiteX0" fmla="*/ 415636 w 415636"/>
              <a:gd name="connsiteY0" fmla="*/ 0 h 443346"/>
              <a:gd name="connsiteX1" fmla="*/ 290945 w 415636"/>
              <a:gd name="connsiteY1" fmla="*/ 318655 h 443346"/>
              <a:gd name="connsiteX2" fmla="*/ 0 w 415636"/>
              <a:gd name="connsiteY2" fmla="*/ 443346 h 443346"/>
            </a:gdLst>
            <a:ahLst/>
            <a:cxnLst>
              <a:cxn ang="0">
                <a:pos x="connsiteX0" y="connsiteY0"/>
              </a:cxn>
              <a:cxn ang="0">
                <a:pos x="connsiteX1" y="connsiteY1"/>
              </a:cxn>
              <a:cxn ang="0">
                <a:pos x="connsiteX2" y="connsiteY2"/>
              </a:cxn>
            </a:cxnLst>
            <a:rect l="l" t="t" r="r" b="b"/>
            <a:pathLst>
              <a:path w="415636" h="443346">
                <a:moveTo>
                  <a:pt x="415636" y="0"/>
                </a:moveTo>
                <a:cubicBezTo>
                  <a:pt x="387927" y="122382"/>
                  <a:pt x="360218" y="244764"/>
                  <a:pt x="290945" y="318655"/>
                </a:cubicBezTo>
                <a:cubicBezTo>
                  <a:pt x="221672" y="392546"/>
                  <a:pt x="150091" y="383310"/>
                  <a:pt x="0" y="443346"/>
                </a:cubicBezTo>
              </a:path>
            </a:pathLst>
          </a:cu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p:cNvSpPr/>
          <p:nvPr/>
        </p:nvSpPr>
        <p:spPr>
          <a:xfrm>
            <a:off x="8467784" y="5437246"/>
            <a:ext cx="347356" cy="415637"/>
          </a:xfrm>
          <a:custGeom>
            <a:avLst/>
            <a:gdLst>
              <a:gd name="connsiteX0" fmla="*/ 7854 w 381927"/>
              <a:gd name="connsiteY0" fmla="*/ 0 h 415637"/>
              <a:gd name="connsiteX1" fmla="*/ 49418 w 381927"/>
              <a:gd name="connsiteY1" fmla="*/ 263237 h 415637"/>
              <a:gd name="connsiteX2" fmla="*/ 381927 w 381927"/>
              <a:gd name="connsiteY2" fmla="*/ 415637 h 415637"/>
            </a:gdLst>
            <a:ahLst/>
            <a:cxnLst>
              <a:cxn ang="0">
                <a:pos x="connsiteX0" y="connsiteY0"/>
              </a:cxn>
              <a:cxn ang="0">
                <a:pos x="connsiteX1" y="connsiteY1"/>
              </a:cxn>
              <a:cxn ang="0">
                <a:pos x="connsiteX2" y="connsiteY2"/>
              </a:cxn>
            </a:cxnLst>
            <a:rect l="l" t="t" r="r" b="b"/>
            <a:pathLst>
              <a:path w="381927" h="415637">
                <a:moveTo>
                  <a:pt x="7854" y="0"/>
                </a:moveTo>
                <a:cubicBezTo>
                  <a:pt x="-2537" y="96982"/>
                  <a:pt x="-12928" y="193964"/>
                  <a:pt x="49418" y="263237"/>
                </a:cubicBezTo>
                <a:cubicBezTo>
                  <a:pt x="111764" y="332510"/>
                  <a:pt x="224909" y="397164"/>
                  <a:pt x="381927" y="415637"/>
                </a:cubicBezTo>
              </a:path>
            </a:pathLst>
          </a:cu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1"/>
          <p:cNvSpPr txBox="1">
            <a:spLocks/>
          </p:cNvSpPr>
          <p:nvPr/>
        </p:nvSpPr>
        <p:spPr>
          <a:xfrm>
            <a:off x="838200" y="365125"/>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L’accueil information orientation (AIO)</a:t>
            </a:r>
          </a:p>
        </p:txBody>
      </p:sp>
      <p:sp>
        <p:nvSpPr>
          <p:cNvPr id="7" name="ZoneTexte 6"/>
          <p:cNvSpPr txBox="1"/>
          <p:nvPr/>
        </p:nvSpPr>
        <p:spPr>
          <a:xfrm>
            <a:off x="3607300" y="3151879"/>
            <a:ext cx="1980437" cy="1569660"/>
          </a:xfrm>
          <a:prstGeom prst="rect">
            <a:avLst/>
          </a:prstGeom>
          <a:noFill/>
        </p:spPr>
        <p:txBody>
          <a:bodyPr wrap="square" rtlCol="0">
            <a:spAutoFit/>
          </a:bodyPr>
          <a:lstStyle/>
          <a:p>
            <a:pPr algn="ctr"/>
            <a:r>
              <a:rPr lang="fr-FR" sz="2400" b="1" dirty="0" smtClean="0">
                <a:solidFill>
                  <a:schemeClr val="bg1"/>
                </a:solidFill>
                <a:latin typeface="Century Gothic" panose="020B0502020202020204" pitchFamily="34" charset="0"/>
              </a:rPr>
              <a:t>Des </a:t>
            </a:r>
          </a:p>
          <a:p>
            <a:pPr algn="ctr"/>
            <a:r>
              <a:rPr lang="fr-FR" sz="2400" b="1" dirty="0">
                <a:solidFill>
                  <a:schemeClr val="bg1"/>
                </a:solidFill>
                <a:latin typeface="Century Gothic" panose="020B0502020202020204" pitchFamily="34" charset="0"/>
              </a:rPr>
              <a:t>c</a:t>
            </a:r>
            <a:r>
              <a:rPr lang="fr-FR" sz="2400" b="1" dirty="0" smtClean="0">
                <a:solidFill>
                  <a:schemeClr val="bg1"/>
                </a:solidFill>
                <a:latin typeface="Century Gothic" panose="020B0502020202020204" pitchFamily="34" charset="0"/>
              </a:rPr>
              <a:t>hamps</a:t>
            </a:r>
          </a:p>
          <a:p>
            <a:pPr algn="ctr"/>
            <a:r>
              <a:rPr lang="fr-FR" sz="2400" b="1" dirty="0" smtClean="0">
                <a:solidFill>
                  <a:schemeClr val="bg1"/>
                </a:solidFill>
                <a:latin typeface="Century Gothic" panose="020B0502020202020204" pitchFamily="34" charset="0"/>
              </a:rPr>
              <a:t>d’action </a:t>
            </a:r>
          </a:p>
          <a:p>
            <a:pPr algn="ctr"/>
            <a:r>
              <a:rPr lang="fr-FR" sz="2400" b="1" dirty="0" smtClean="0">
                <a:solidFill>
                  <a:schemeClr val="bg1"/>
                </a:solidFill>
                <a:latin typeface="Century Gothic" panose="020B0502020202020204" pitchFamily="34" charset="0"/>
              </a:rPr>
              <a:t>multiples</a:t>
            </a:r>
            <a:endParaRPr lang="fr-FR" sz="2400" b="1" dirty="0">
              <a:solidFill>
                <a:schemeClr val="bg1"/>
              </a:solidFill>
              <a:latin typeface="Century Gothic" panose="020B0502020202020204" pitchFamily="34" charset="0"/>
            </a:endParaRPr>
          </a:p>
        </p:txBody>
      </p:sp>
      <p:sp>
        <p:nvSpPr>
          <p:cNvPr id="24" name="Accolade ouvrante 23"/>
          <p:cNvSpPr/>
          <p:nvPr/>
        </p:nvSpPr>
        <p:spPr>
          <a:xfrm>
            <a:off x="5468562" y="1690688"/>
            <a:ext cx="451598" cy="4538278"/>
          </a:xfrm>
          <a:prstGeom prst="leftBrace">
            <a:avLst/>
          </a:pr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fr-FR">
              <a:ln w="57150">
                <a:solidFill>
                  <a:schemeClr val="tx1"/>
                </a:solidFill>
              </a:ln>
            </a:endParaRPr>
          </a:p>
        </p:txBody>
      </p:sp>
    </p:spTree>
    <p:extLst>
      <p:ext uri="{BB962C8B-B14F-4D97-AF65-F5344CB8AC3E}">
        <p14:creationId xmlns:p14="http://schemas.microsoft.com/office/powerpoint/2010/main" val="733417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
          <p:cNvSpPr txBox="1">
            <a:spLocks/>
          </p:cNvSpPr>
          <p:nvPr/>
        </p:nvSpPr>
        <p:spPr>
          <a:xfrm>
            <a:off x="838200" y="365125"/>
            <a:ext cx="10515600"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8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L’accompagnement social global (ASG)</a:t>
            </a:r>
          </a:p>
        </p:txBody>
      </p:sp>
      <p:sp>
        <p:nvSpPr>
          <p:cNvPr id="3" name="Espace réservé du contenu 2"/>
          <p:cNvSpPr>
            <a:spLocks noGrp="1"/>
          </p:cNvSpPr>
          <p:nvPr>
            <p:ph idx="1"/>
          </p:nvPr>
        </p:nvSpPr>
        <p:spPr>
          <a:xfrm>
            <a:off x="2609042" y="1690689"/>
            <a:ext cx="6973915" cy="2418592"/>
          </a:xfrm>
        </p:spPr>
        <p:txBody>
          <a:bodyPr>
            <a:normAutofit/>
          </a:bodyPr>
          <a:lstStyle/>
          <a:p>
            <a:pPr marL="0" indent="0" algn="ctr">
              <a:buNone/>
            </a:pPr>
            <a:r>
              <a:rPr lang="fr-FR" sz="2000" dirty="0" smtClean="0">
                <a:solidFill>
                  <a:schemeClr val="bg1">
                    <a:lumMod val="50000"/>
                    <a:lumOff val="50000"/>
                  </a:schemeClr>
                </a:solidFill>
              </a:rPr>
              <a:t>Accompagnement à tout âge :</a:t>
            </a:r>
            <a:endParaRPr lang="fr-FR" sz="2000" dirty="0">
              <a:solidFill>
                <a:schemeClr val="bg1">
                  <a:lumMod val="50000"/>
                  <a:lumOff val="50000"/>
                </a:schemeClr>
              </a:solidFill>
            </a:endParaRPr>
          </a:p>
          <a:p>
            <a:pPr algn="just"/>
            <a:endParaRPr lang="fr-FR" sz="2000" dirty="0"/>
          </a:p>
          <a:p>
            <a:pPr algn="just"/>
            <a:r>
              <a:rPr lang="fr-FR" sz="2000" b="0" dirty="0" smtClean="0"/>
              <a:t>Accès aux droits</a:t>
            </a:r>
            <a:endParaRPr lang="fr-FR" sz="2000" b="0" dirty="0"/>
          </a:p>
          <a:p>
            <a:pPr algn="just"/>
            <a:r>
              <a:rPr lang="fr-FR" sz="2000" b="0" dirty="0"/>
              <a:t>Soutien à la </a:t>
            </a:r>
            <a:r>
              <a:rPr lang="fr-FR" sz="2000" b="0" dirty="0" smtClean="0"/>
              <a:t>parentalité</a:t>
            </a:r>
            <a:endParaRPr lang="fr-FR" sz="2000" b="0" dirty="0"/>
          </a:p>
          <a:p>
            <a:pPr algn="just"/>
            <a:r>
              <a:rPr lang="fr-FR" sz="2000" b="0" dirty="0"/>
              <a:t>Aide à l’insertion sociale et </a:t>
            </a:r>
            <a:r>
              <a:rPr lang="fr-FR" sz="2000" b="0" dirty="0" smtClean="0"/>
              <a:t>professionnelle</a:t>
            </a:r>
            <a:endParaRPr lang="fr-FR" sz="2000" b="0" dirty="0"/>
          </a:p>
          <a:p>
            <a:pPr algn="just"/>
            <a:r>
              <a:rPr lang="fr-FR" sz="2000" b="0" dirty="0"/>
              <a:t>Accompagnement </a:t>
            </a:r>
            <a:r>
              <a:rPr lang="fr-FR" sz="2000" b="0" dirty="0" smtClean="0"/>
              <a:t>budgétaire</a:t>
            </a:r>
            <a:endParaRPr lang="fr-FR" sz="2000" b="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3695" y="4205304"/>
            <a:ext cx="2866027" cy="1526823"/>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5897" y="4383434"/>
            <a:ext cx="2530522" cy="1348089"/>
          </a:xfrm>
          <a:prstGeom prst="rect">
            <a:avLst/>
          </a:prstGeom>
        </p:spPr>
      </p:pic>
      <p:pic>
        <p:nvPicPr>
          <p:cNvPr id="11" name="Image 10"/>
          <p:cNvPicPr>
            <a:picLocks noChangeAspect="1"/>
          </p:cNvPicPr>
          <p:nvPr/>
        </p:nvPicPr>
        <p:blipFill rotWithShape="1">
          <a:blip r:embed="rId4" cstate="print">
            <a:extLst>
              <a:ext uri="{28A0092B-C50C-407E-A947-70E740481C1C}">
                <a14:useLocalDpi xmlns:a14="http://schemas.microsoft.com/office/drawing/2010/main" val="0"/>
              </a:ext>
            </a:extLst>
          </a:blip>
          <a:srcRect b="20501"/>
          <a:stretch/>
        </p:blipFill>
        <p:spPr>
          <a:xfrm>
            <a:off x="4510806" y="4632664"/>
            <a:ext cx="2328502" cy="988245"/>
          </a:xfrm>
          <a:prstGeom prst="rect">
            <a:avLst/>
          </a:prstGeom>
        </p:spPr>
      </p:pic>
    </p:spTree>
    <p:extLst>
      <p:ext uri="{BB962C8B-B14F-4D97-AF65-F5344CB8AC3E}">
        <p14:creationId xmlns:p14="http://schemas.microsoft.com/office/powerpoint/2010/main" val="1497594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_DPT49_couleurs_typo">
  <a:themeElements>
    <a:clrScheme name="Couleurs_DPT49">
      <a:dk1>
        <a:srgbClr val="142846"/>
      </a:dk1>
      <a:lt1>
        <a:srgbClr val="FFFFFF"/>
      </a:lt1>
      <a:dk2>
        <a:srgbClr val="0E4A7D"/>
      </a:dk2>
      <a:lt2>
        <a:srgbClr val="E7E6E6"/>
      </a:lt2>
      <a:accent1>
        <a:srgbClr val="C73D13"/>
      </a:accent1>
      <a:accent2>
        <a:srgbClr val="ED7D31"/>
      </a:accent2>
      <a:accent3>
        <a:srgbClr val="4B95CB"/>
      </a:accent3>
      <a:accent4>
        <a:srgbClr val="85BD4B"/>
      </a:accent4>
      <a:accent5>
        <a:srgbClr val="4472C4"/>
      </a:accent5>
      <a:accent6>
        <a:srgbClr val="954B97"/>
      </a:accent6>
      <a:hlink>
        <a:srgbClr val="C73D13"/>
      </a:hlink>
      <a:folHlink>
        <a:srgbClr val="0E4A7D"/>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2193</TotalTime>
  <Words>1375</Words>
  <Application>Microsoft Office PowerPoint</Application>
  <PresentationFormat>Grand écran</PresentationFormat>
  <Paragraphs>178</Paragraphs>
  <Slides>23</Slides>
  <Notes>2</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23</vt:i4>
      </vt:variant>
    </vt:vector>
  </HeadingPairs>
  <TitlesOfParts>
    <vt:vector size="33" baseType="lpstr">
      <vt:lpstr>Arial</vt:lpstr>
      <vt:lpstr>ArialUnicodeMS</vt:lpstr>
      <vt:lpstr>Calibri</vt:lpstr>
      <vt:lpstr>Calibri Light</vt:lpstr>
      <vt:lpstr>Century Gothic</vt:lpstr>
      <vt:lpstr>Palatino Linotype</vt:lpstr>
      <vt:lpstr>Wingdings</vt:lpstr>
      <vt:lpstr>Theme_DPT49_couleurs_typo</vt:lpstr>
      <vt:lpstr>Thème Office</vt:lpstr>
      <vt:lpstr>1_Thème Office</vt:lpstr>
      <vt:lpstr>Solidarité Ukraine</vt:lpstr>
      <vt:lpstr>Contexte international : une crise migratoire sans précédent</vt:lpstr>
      <vt:lpstr>Présentation PowerPoint</vt:lpstr>
      <vt:lpstr>Une population : deux circuits d’arrivée des réfugiés en France</vt:lpstr>
      <vt:lpstr>Solidarité Ukraine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Au titre de la coordination de l’action départementale en lien avec l’Etat et les communes</vt:lpstr>
      <vt:lpstr>ACTIONS DE SOLIDARITÉ UKRAINE</vt:lpstr>
      <vt:lpstr>Présentation PowerPoint</vt:lpstr>
      <vt:lpstr>Présentation PowerPoint</vt:lpstr>
      <vt:lpstr>ACTIONS DE SOLIDARITÉ UKRAINE</vt:lpstr>
      <vt:lpstr>ACTIONS DE SOLIDARITÉ UKRAINE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tsvetoukhine, anne</dc:creator>
  <cp:lastModifiedBy>guery, manon</cp:lastModifiedBy>
  <cp:revision>108</cp:revision>
  <cp:lastPrinted>2022-03-23T17:26:57Z</cp:lastPrinted>
  <dcterms:created xsi:type="dcterms:W3CDTF">2017-10-24T12:11:32Z</dcterms:created>
  <dcterms:modified xsi:type="dcterms:W3CDTF">2022-03-23T17:33:43Z</dcterms:modified>
</cp:coreProperties>
</file>