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4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B96D98D-52D1-49CB-AA0B-8DBC6009A099}" type="datetimeFigureOut">
              <a:rPr lang="fr-FR" smtClean="0"/>
              <a:pPr/>
              <a:t>23/03/2022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EFACB-430F-48C7-B5EA-472F0808D56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6D98D-52D1-49CB-AA0B-8DBC6009A099}" type="datetimeFigureOut">
              <a:rPr lang="fr-FR" smtClean="0"/>
              <a:pPr/>
              <a:t>23/03/2022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EFACB-430F-48C7-B5EA-472F0808D56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arrainage.refugies.inf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9632" y="1124744"/>
            <a:ext cx="6692280" cy="792088"/>
          </a:xfrm>
          <a:solidFill>
            <a:schemeClr val="accent1"/>
          </a:solidFill>
        </p:spPr>
        <p:txBody>
          <a:bodyPr>
            <a:normAutofit/>
          </a:bodyPr>
          <a:lstStyle/>
          <a:p>
            <a:r>
              <a:rPr lang="fr-FR" sz="3200" dirty="0">
                <a:solidFill>
                  <a:schemeClr val="bg1"/>
                </a:solidFill>
              </a:rPr>
              <a:t>ACTIONS DE SOLIDARITÉ UKRAINE</a:t>
            </a:r>
          </a:p>
        </p:txBody>
      </p:sp>
      <p:sp>
        <p:nvSpPr>
          <p:cNvPr id="3" name="Sous-titre 2"/>
          <p:cNvSpPr>
            <a:spLocks noGrp="1"/>
          </p:cNvSpPr>
          <p:nvPr>
            <p:ph type="subTitle" idx="1"/>
          </p:nvPr>
        </p:nvSpPr>
        <p:spPr>
          <a:xfrm>
            <a:off x="1043608" y="1916832"/>
            <a:ext cx="7056784" cy="4536504"/>
          </a:xfrm>
        </p:spPr>
        <p:txBody>
          <a:bodyPr>
            <a:normAutofit fontScale="92500" lnSpcReduction="10000"/>
          </a:bodyPr>
          <a:lstStyle/>
          <a:p>
            <a:pPr algn="just">
              <a:buFont typeface="Wingdings"/>
              <a:buChar char=""/>
            </a:pPr>
            <a:r>
              <a:rPr lang="fr-FR" sz="2800" dirty="0">
                <a:sym typeface="Wingdings"/>
              </a:rPr>
              <a:t> </a:t>
            </a:r>
            <a:r>
              <a:rPr lang="fr-FR" sz="2000" dirty="0">
                <a:solidFill>
                  <a:schemeClr val="tx1"/>
                </a:solidFill>
                <a:sym typeface="Wingdings"/>
              </a:rPr>
              <a:t>32 communes et </a:t>
            </a:r>
            <a:r>
              <a:rPr lang="fr-FR" sz="2000" dirty="0" err="1">
                <a:solidFill>
                  <a:schemeClr val="tx1"/>
                </a:solidFill>
                <a:sym typeface="Wingdings"/>
              </a:rPr>
              <a:t>Epci</a:t>
            </a:r>
            <a:r>
              <a:rPr lang="fr-FR" sz="2000" dirty="0">
                <a:solidFill>
                  <a:schemeClr val="tx1"/>
                </a:solidFill>
                <a:sym typeface="Wingdings"/>
              </a:rPr>
              <a:t> ont répondu à l’enquête menée par l’AMF49</a:t>
            </a:r>
          </a:p>
          <a:p>
            <a:pPr algn="just">
              <a:buFont typeface="Wingdings"/>
              <a:buChar char=""/>
            </a:pPr>
            <a:r>
              <a:rPr lang="fr-FR" sz="2800" dirty="0">
                <a:solidFill>
                  <a:schemeClr val="tx1"/>
                </a:solidFill>
                <a:sym typeface="Wingdings"/>
              </a:rPr>
              <a:t> </a:t>
            </a:r>
            <a:r>
              <a:rPr lang="fr-FR" sz="2000" dirty="0">
                <a:solidFill>
                  <a:schemeClr val="tx1"/>
                </a:solidFill>
                <a:sym typeface="Wingdings"/>
              </a:rPr>
              <a:t>Beaucoup de réponses font état  de l’organisation d’une collecte de dons matériels auprès de la population</a:t>
            </a:r>
          </a:p>
          <a:p>
            <a:pPr algn="just">
              <a:buFont typeface="Wingdings"/>
              <a:buChar char=""/>
            </a:pPr>
            <a:r>
              <a:rPr lang="fr-FR" sz="2800" dirty="0">
                <a:solidFill>
                  <a:schemeClr val="tx1"/>
                </a:solidFill>
                <a:sym typeface="Wingdings"/>
              </a:rPr>
              <a:t> </a:t>
            </a:r>
            <a:r>
              <a:rPr lang="fr-FR" sz="2000" dirty="0">
                <a:solidFill>
                  <a:schemeClr val="tx1"/>
                </a:solidFill>
                <a:sym typeface="Wingdings"/>
              </a:rPr>
              <a:t>Certaines collectivités ont accordé une aide financière sur leur budget et/ou informé les particuliers sur les modalités de dons aux associations, organismes humanitaires ou fonds dédiés</a:t>
            </a:r>
          </a:p>
          <a:p>
            <a:pPr algn="just">
              <a:buFont typeface="Wingdings"/>
              <a:buChar char=""/>
            </a:pPr>
            <a:r>
              <a:rPr lang="fr-FR" sz="2800" dirty="0">
                <a:solidFill>
                  <a:schemeClr val="tx1"/>
                </a:solidFill>
                <a:sym typeface="Wingdings"/>
              </a:rPr>
              <a:t> </a:t>
            </a:r>
            <a:r>
              <a:rPr lang="fr-FR" sz="2000" dirty="0">
                <a:solidFill>
                  <a:schemeClr val="tx1"/>
                </a:solidFill>
                <a:sym typeface="Wingdings"/>
              </a:rPr>
              <a:t>Beaucoup d’initiatives ont également été prises en matière d’hébergement des réfugiés, que ce soit par la mise à disposition de logements et/ou le recueil des propositions des particuliers et/ou le renvoi vers le site de la Préfecture</a:t>
            </a:r>
          </a:p>
          <a:p>
            <a:pPr algn="just">
              <a:buFont typeface="Wingdings"/>
              <a:buChar char=""/>
            </a:pPr>
            <a:r>
              <a:rPr lang="fr-FR" sz="2800" dirty="0">
                <a:solidFill>
                  <a:schemeClr val="tx1"/>
                </a:solidFill>
                <a:sym typeface="Wingdings"/>
              </a:rPr>
              <a:t> </a:t>
            </a:r>
            <a:r>
              <a:rPr lang="fr-FR" sz="2000" dirty="0">
                <a:solidFill>
                  <a:schemeClr val="tx1"/>
                </a:solidFill>
                <a:sym typeface="Wingdings"/>
              </a:rPr>
              <a:t>doivent être citées enfin les autres formes d’aides proposées pour l’accueil et l’information des  réfugiés, ainsi que la coordination des bénévoles</a:t>
            </a:r>
            <a:endParaRPr lang="fr-FR" sz="2800" dirty="0">
              <a:solidFill>
                <a:schemeClr val="tx1"/>
              </a:solidFill>
              <a:sym typeface="Wingdings"/>
            </a:endParaRPr>
          </a:p>
        </p:txBody>
      </p:sp>
      <p:pic>
        <p:nvPicPr>
          <p:cNvPr id="4" name="Image 3" descr="Nouveau logo 49 transparent.png"/>
          <p:cNvPicPr>
            <a:picLocks noChangeAspect="1"/>
          </p:cNvPicPr>
          <p:nvPr/>
        </p:nvPicPr>
        <p:blipFill>
          <a:blip r:embed="rId2" cstate="print"/>
          <a:stretch>
            <a:fillRect/>
          </a:stretch>
        </p:blipFill>
        <p:spPr>
          <a:xfrm>
            <a:off x="755576" y="260648"/>
            <a:ext cx="2045629" cy="8825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395536" y="1268760"/>
          <a:ext cx="8445624" cy="4961445"/>
        </p:xfrm>
        <a:graphic>
          <a:graphicData uri="http://schemas.openxmlformats.org/drawingml/2006/table">
            <a:tbl>
              <a:tblPr firstRow="1" bandRow="1">
                <a:tableStyleId>{5C22544A-7EE6-4342-B048-85BDC9FD1C3A}</a:tableStyleId>
              </a:tblPr>
              <a:tblGrid>
                <a:gridCol w="1872208">
                  <a:extLst>
                    <a:ext uri="{9D8B030D-6E8A-4147-A177-3AD203B41FA5}">
                      <a16:colId xmlns:a16="http://schemas.microsoft.com/office/drawing/2014/main" val="20000"/>
                    </a:ext>
                  </a:extLst>
                </a:gridCol>
                <a:gridCol w="6573416">
                  <a:extLst>
                    <a:ext uri="{9D8B030D-6E8A-4147-A177-3AD203B41FA5}">
                      <a16:colId xmlns:a16="http://schemas.microsoft.com/office/drawing/2014/main" val="20001"/>
                    </a:ext>
                  </a:extLst>
                </a:gridCol>
              </a:tblGrid>
              <a:tr h="5760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schemeClr val="bg1"/>
                          </a:solidFill>
                          <a:effectLst/>
                          <a:uLnTx/>
                          <a:uFillTx/>
                          <a:latin typeface="+mj-lt"/>
                          <a:ea typeface="+mj-ea"/>
                          <a:cs typeface="+mj-cs"/>
                        </a:rPr>
                        <a:t>ACTIONS DE SOLIDARITÉ UKRAINE</a:t>
                      </a:r>
                    </a:p>
                    <a:p>
                      <a:endParaRPr lang="fr-FR" dirty="0"/>
                    </a:p>
                  </a:txBody>
                  <a:tcPr anchor="b"/>
                </a:tc>
                <a:tc hMerge="1">
                  <a:txBody>
                    <a:bodyPr/>
                    <a:lstStyle/>
                    <a:p>
                      <a:endParaRPr lang="fr-FR" dirty="0"/>
                    </a:p>
                  </a:txBody>
                  <a:tcPr/>
                </a:tc>
                <a:extLst>
                  <a:ext uri="{0D108BD9-81ED-4DB2-BD59-A6C34878D82A}">
                    <a16:rowId xmlns:a16="http://schemas.microsoft.com/office/drawing/2014/main" val="10000"/>
                  </a:ext>
                </a:extLst>
              </a:tr>
              <a:tr h="1033183">
                <a:tc>
                  <a:txBody>
                    <a:bodyPr/>
                    <a:lstStyle/>
                    <a:p>
                      <a:r>
                        <a:rPr lang="fr-FR" sz="2000" dirty="0"/>
                        <a:t>Collecte, tri et stockage</a:t>
                      </a:r>
                    </a:p>
                  </a:txBody>
                  <a:tcPr/>
                </a:tc>
                <a:tc>
                  <a:txBody>
                    <a:bodyPr/>
                    <a:lstStyle/>
                    <a:p>
                      <a:pPr algn="just">
                        <a:buFont typeface="Wingdings"/>
                        <a:buChar char=""/>
                      </a:pPr>
                      <a:r>
                        <a:rPr lang="fr-FR" sz="1600" dirty="0">
                          <a:sym typeface="Wingdings"/>
                        </a:rPr>
                        <a:t> Se fait très souvent à la mairie (ou la mairie déléguée)</a:t>
                      </a:r>
                      <a:r>
                        <a:rPr lang="fr-FR" sz="1600" baseline="0" dirty="0">
                          <a:sym typeface="Wingdings"/>
                        </a:rPr>
                        <a:t> ou dans un local mis à disposition, avec parfois un regroupement dans la ville centre ou l’agglo</a:t>
                      </a:r>
                    </a:p>
                    <a:p>
                      <a:pPr algn="just">
                        <a:buFont typeface="Wingdings"/>
                        <a:buChar char=""/>
                      </a:pPr>
                      <a:r>
                        <a:rPr lang="fr-FR" sz="1600" baseline="0" dirty="0">
                          <a:sym typeface="Wingdings"/>
                        </a:rPr>
                        <a:t> La nature des produits collectés correspond souvent à la liste proposée par les organismes humanitaires et la Protection Civile, avec quelques singularités (don du matériel médical d’un médecin en retraite)</a:t>
                      </a:r>
                      <a:endParaRPr lang="fr-FR" sz="1600" dirty="0"/>
                    </a:p>
                  </a:txBody>
                  <a:tcPr/>
                </a:tc>
                <a:extLst>
                  <a:ext uri="{0D108BD9-81ED-4DB2-BD59-A6C34878D82A}">
                    <a16:rowId xmlns:a16="http://schemas.microsoft.com/office/drawing/2014/main" val="10001"/>
                  </a:ext>
                </a:extLst>
              </a:tr>
              <a:tr h="724725">
                <a:tc>
                  <a:txBody>
                    <a:bodyPr/>
                    <a:lstStyle/>
                    <a:p>
                      <a:r>
                        <a:rPr lang="fr-FR" sz="2000" dirty="0"/>
                        <a:t>Acheminement</a:t>
                      </a:r>
                    </a:p>
                  </a:txBody>
                  <a:tcPr/>
                </a:tc>
                <a:tc>
                  <a:txBody>
                    <a:bodyPr/>
                    <a:lstStyle/>
                    <a:p>
                      <a:pPr algn="just"/>
                      <a:r>
                        <a:rPr lang="fr-FR" sz="1600" dirty="0"/>
                        <a:t>Confié très souvent aux organismes humanitaires et à la Protection Civile (centre logistique départemental)</a:t>
                      </a:r>
                    </a:p>
                  </a:txBody>
                  <a:tcPr/>
                </a:tc>
                <a:extLst>
                  <a:ext uri="{0D108BD9-81ED-4DB2-BD59-A6C34878D82A}">
                    <a16:rowId xmlns:a16="http://schemas.microsoft.com/office/drawing/2014/main" val="10002"/>
                  </a:ext>
                </a:extLst>
              </a:tr>
              <a:tr h="1071797">
                <a:tc>
                  <a:txBody>
                    <a:bodyPr/>
                    <a:lstStyle/>
                    <a:p>
                      <a:r>
                        <a:rPr lang="fr-FR" sz="2000" dirty="0"/>
                        <a:t>Dons financiers</a:t>
                      </a:r>
                    </a:p>
                  </a:txBody>
                  <a:tcPr/>
                </a:tc>
                <a:tc>
                  <a:txBody>
                    <a:bodyPr/>
                    <a:lstStyle/>
                    <a:p>
                      <a:pPr algn="just">
                        <a:buFont typeface="Wingdings"/>
                        <a:buChar char=""/>
                      </a:pPr>
                      <a:r>
                        <a:rPr lang="fr-FR" dirty="0">
                          <a:sym typeface="Wingdings"/>
                        </a:rPr>
                        <a:t> </a:t>
                      </a:r>
                      <a:r>
                        <a:rPr lang="fr-FR" sz="1600" dirty="0">
                          <a:sym typeface="Wingdings"/>
                        </a:rPr>
                        <a:t>Quelques</a:t>
                      </a:r>
                      <a:r>
                        <a:rPr lang="fr-FR" sz="1600" baseline="0" dirty="0">
                          <a:sym typeface="Wingdings"/>
                        </a:rPr>
                        <a:t> communes, EPCI et CCAS ont d’ores et déjà octroyé une subvention à un organisme humanitaire (Croix Rouge…), une association (Protection Civile…) ou au FACECO (Fonds d’</a:t>
                      </a:r>
                      <a:r>
                        <a:rPr lang="fr-FR" sz="1600" baseline="0" dirty="0" err="1">
                          <a:sym typeface="Wingdings"/>
                        </a:rPr>
                        <a:t>ACtion</a:t>
                      </a:r>
                      <a:r>
                        <a:rPr lang="fr-FR" sz="1600" baseline="0" dirty="0">
                          <a:sym typeface="Wingdings"/>
                        </a:rPr>
                        <a:t> Extérieure des Collectivités territoriales). D’autres ont inscrit ce dossier à l’ordre du jour d’un prochain conseil.</a:t>
                      </a:r>
                    </a:p>
                    <a:p>
                      <a:pPr algn="just">
                        <a:buFont typeface="Wingdings"/>
                        <a:buChar char=""/>
                      </a:pPr>
                      <a:r>
                        <a:rPr lang="fr-FR" sz="1600" baseline="0" dirty="0">
                          <a:sym typeface="Wingdings"/>
                        </a:rPr>
                        <a:t> Une information est également donnée par des communes aux particuliers sur les possibilités de dons, parfois par l’intermédiaire du CCAS ou d’une association ou par une collecte de fonds chez les commerçants locaux.</a:t>
                      </a:r>
                      <a:endParaRPr lang="fr-FR" sz="1600" dirty="0"/>
                    </a:p>
                  </a:txBody>
                  <a:tcPr/>
                </a:tc>
                <a:extLst>
                  <a:ext uri="{0D108BD9-81ED-4DB2-BD59-A6C34878D82A}">
                    <a16:rowId xmlns:a16="http://schemas.microsoft.com/office/drawing/2014/main" val="10003"/>
                  </a:ext>
                </a:extLst>
              </a:tr>
            </a:tbl>
          </a:graphicData>
        </a:graphic>
      </p:graphicFrame>
      <p:pic>
        <p:nvPicPr>
          <p:cNvPr id="4" name="Image 3" descr="Nouveau logo 49 transparent.png"/>
          <p:cNvPicPr>
            <a:picLocks noChangeAspect="1"/>
          </p:cNvPicPr>
          <p:nvPr/>
        </p:nvPicPr>
        <p:blipFill>
          <a:blip r:embed="rId2" cstate="print"/>
          <a:stretch>
            <a:fillRect/>
          </a:stretch>
        </p:blipFill>
        <p:spPr>
          <a:xfrm>
            <a:off x="755576" y="260648"/>
            <a:ext cx="2045629" cy="882528"/>
          </a:xfrm>
          <a:prstGeom prst="rect">
            <a:avLst/>
          </a:prstGeom>
        </p:spPr>
      </p:pic>
      <p:sp>
        <p:nvSpPr>
          <p:cNvPr id="5" name="Titre 1"/>
          <p:cNvSpPr txBox="1">
            <a:spLocks/>
          </p:cNvSpPr>
          <p:nvPr/>
        </p:nvSpPr>
        <p:spPr>
          <a:xfrm>
            <a:off x="1619672" y="1124744"/>
            <a:ext cx="6332240" cy="79208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3200" b="0"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600200"/>
          <a:ext cx="8445624" cy="4937760"/>
        </p:xfrm>
        <a:graphic>
          <a:graphicData uri="http://schemas.openxmlformats.org/drawingml/2006/table">
            <a:tbl>
              <a:tblPr firstRow="1" bandRow="1">
                <a:tableStyleId>{5C22544A-7EE6-4342-B048-85BDC9FD1C3A}</a:tableStyleId>
              </a:tblPr>
              <a:tblGrid>
                <a:gridCol w="1872208">
                  <a:extLst>
                    <a:ext uri="{9D8B030D-6E8A-4147-A177-3AD203B41FA5}">
                      <a16:colId xmlns:a16="http://schemas.microsoft.com/office/drawing/2014/main" val="20000"/>
                    </a:ext>
                  </a:extLst>
                </a:gridCol>
                <a:gridCol w="6573416">
                  <a:extLst>
                    <a:ext uri="{9D8B030D-6E8A-4147-A177-3AD203B41FA5}">
                      <a16:colId xmlns:a16="http://schemas.microsoft.com/office/drawing/2014/main" val="20001"/>
                    </a:ext>
                  </a:extLst>
                </a:gridCol>
              </a:tblGrid>
              <a:tr h="5760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schemeClr val="bg1"/>
                          </a:solidFill>
                          <a:effectLst/>
                          <a:uLnTx/>
                          <a:uFillTx/>
                          <a:latin typeface="+mj-lt"/>
                          <a:ea typeface="+mj-ea"/>
                          <a:cs typeface="+mj-cs"/>
                        </a:rPr>
                        <a:t>ACTIONS DE SOLIDARITÉ UKRAINE</a:t>
                      </a:r>
                    </a:p>
                    <a:p>
                      <a:endParaRPr lang="fr-FR" dirty="0"/>
                    </a:p>
                  </a:txBody>
                  <a:tcPr/>
                </a:tc>
                <a:tc hMerge="1">
                  <a:txBody>
                    <a:bodyPr/>
                    <a:lstStyle/>
                    <a:p>
                      <a:endParaRPr lang="fr-FR" dirty="0"/>
                    </a:p>
                  </a:txBody>
                  <a:tcPr/>
                </a:tc>
                <a:extLst>
                  <a:ext uri="{0D108BD9-81ED-4DB2-BD59-A6C34878D82A}">
                    <a16:rowId xmlns:a16="http://schemas.microsoft.com/office/drawing/2014/main" val="10000"/>
                  </a:ext>
                </a:extLst>
              </a:tr>
              <a:tr h="1033183">
                <a:tc>
                  <a:txBody>
                    <a:bodyPr/>
                    <a:lstStyle/>
                    <a:p>
                      <a:r>
                        <a:rPr lang="fr-FR" sz="2000" dirty="0"/>
                        <a:t>Capacité</a:t>
                      </a:r>
                      <a:r>
                        <a:rPr lang="fr-FR" sz="2000" baseline="0" dirty="0"/>
                        <a:t> d’hébergement des réfugiés</a:t>
                      </a:r>
                      <a:endParaRPr lang="fr-FR" sz="2000" dirty="0"/>
                    </a:p>
                  </a:txBody>
                  <a:tcPr/>
                </a:tc>
                <a:tc>
                  <a:txBody>
                    <a:bodyPr/>
                    <a:lstStyle/>
                    <a:p>
                      <a:pPr algn="just">
                        <a:buFont typeface="Wingdings"/>
                        <a:buChar char=""/>
                      </a:pPr>
                      <a:r>
                        <a:rPr lang="fr-FR" sz="1600" dirty="0">
                          <a:sym typeface="Wingdings"/>
                        </a:rPr>
                        <a:t> Très</a:t>
                      </a:r>
                      <a:r>
                        <a:rPr lang="fr-FR" sz="1600" baseline="0" dirty="0">
                          <a:sym typeface="Wingdings"/>
                        </a:rPr>
                        <a:t> souvent, la commune organise le recensement des noms et coordonnées des particuliers volontaires pour accueillir des réfugiés, en renvoyant également vers la plateforme mise en place par la Préfecture de Maine et Loire </a:t>
                      </a:r>
                      <a:r>
                        <a:rPr lang="fr-FR" sz="1600" baseline="0" dirty="0">
                          <a:sym typeface="Wingdings"/>
                          <a:hlinkClick r:id="rId2"/>
                        </a:rPr>
                        <a:t>https://parrainage.refugies.info/</a:t>
                      </a:r>
                      <a:r>
                        <a:rPr lang="fr-FR" sz="1600" baseline="0" dirty="0">
                          <a:sym typeface="Wingdings"/>
                        </a:rPr>
                        <a:t>  . La coordination de ces offres se fait également parfois par le biais du CCAS, de l’office d’HLM, d’un Centre </a:t>
                      </a:r>
                      <a:r>
                        <a:rPr lang="fr-FR" sz="1600" baseline="0" dirty="0" err="1">
                          <a:sym typeface="Wingdings"/>
                        </a:rPr>
                        <a:t>socio-culturel</a:t>
                      </a:r>
                      <a:r>
                        <a:rPr lang="fr-FR" sz="1600" baseline="0" dirty="0">
                          <a:sym typeface="Wingdings"/>
                        </a:rPr>
                        <a:t> ou d’une association (Anjou Lviv)</a:t>
                      </a:r>
                    </a:p>
                    <a:p>
                      <a:pPr algn="just">
                        <a:buFont typeface="Wingdings"/>
                        <a:buChar char=""/>
                      </a:pPr>
                      <a:r>
                        <a:rPr lang="fr-FR" sz="1600" baseline="0" dirty="0">
                          <a:sym typeface="Wingdings"/>
                        </a:rPr>
                        <a:t> Quelques communes proposent la mise à disposition d’un logement communal (logement réservé aux urgences, patrimoine locatif, appartement meublé)</a:t>
                      </a:r>
                      <a:endParaRPr lang="fr-FR" sz="1600" dirty="0"/>
                    </a:p>
                  </a:txBody>
                  <a:tcPr/>
                </a:tc>
                <a:extLst>
                  <a:ext uri="{0D108BD9-81ED-4DB2-BD59-A6C34878D82A}">
                    <a16:rowId xmlns:a16="http://schemas.microsoft.com/office/drawing/2014/main" val="10001"/>
                  </a:ext>
                </a:extLst>
              </a:tr>
              <a:tr h="724725">
                <a:tc>
                  <a:txBody>
                    <a:bodyPr/>
                    <a:lstStyle/>
                    <a:p>
                      <a:r>
                        <a:rPr lang="fr-FR" sz="2000" dirty="0"/>
                        <a:t>Autres</a:t>
                      </a:r>
                      <a:r>
                        <a:rPr lang="fr-FR" sz="2000" baseline="0" dirty="0"/>
                        <a:t> aides</a:t>
                      </a:r>
                      <a:endParaRPr lang="fr-FR" sz="2000" dirty="0"/>
                    </a:p>
                  </a:txBody>
                  <a:tcPr/>
                </a:tc>
                <a:tc>
                  <a:txBody>
                    <a:bodyPr/>
                    <a:lstStyle/>
                    <a:p>
                      <a:pPr algn="just">
                        <a:buFont typeface="Wingdings"/>
                        <a:buChar char=""/>
                      </a:pPr>
                      <a:r>
                        <a:rPr lang="fr-FR" sz="1600" dirty="0"/>
                        <a:t> Cellule</a:t>
                      </a:r>
                      <a:r>
                        <a:rPr lang="fr-FR" sz="1600" baseline="0" dirty="0"/>
                        <a:t> de coordination : veille, recensement, information</a:t>
                      </a:r>
                    </a:p>
                    <a:p>
                      <a:pPr algn="just"/>
                      <a:r>
                        <a:rPr lang="fr-FR" sz="1600" baseline="0" dirty="0">
                          <a:sym typeface="Wingdings"/>
                        </a:rPr>
                        <a:t> </a:t>
                      </a:r>
                      <a:r>
                        <a:rPr lang="fr-FR" sz="1600" baseline="0" dirty="0"/>
                        <a:t>Permanence point info familles</a:t>
                      </a:r>
                    </a:p>
                    <a:p>
                      <a:pPr algn="just">
                        <a:buFont typeface="Wingdings"/>
                        <a:buChar char=""/>
                      </a:pPr>
                      <a:r>
                        <a:rPr lang="fr-FR" sz="1600" baseline="0" dirty="0"/>
                        <a:t>Local d’accueil des réfugiés pour une prise en compte de leurs besoins, une orientation de leurs démarches, un temps de parole et de réconfort</a:t>
                      </a:r>
                    </a:p>
                    <a:p>
                      <a:pPr algn="just">
                        <a:buFont typeface="Wingdings"/>
                        <a:buChar char=""/>
                      </a:pPr>
                      <a:r>
                        <a:rPr lang="fr-FR" sz="1600" baseline="0" dirty="0"/>
                        <a:t> Coordination des offres de bénévolat : accueil, traduction…</a:t>
                      </a:r>
                    </a:p>
                    <a:p>
                      <a:pPr algn="just">
                        <a:buFont typeface="Wingdings"/>
                        <a:buChar char=""/>
                      </a:pPr>
                      <a:r>
                        <a:rPr lang="fr-FR" sz="1600" baseline="0" dirty="0"/>
                        <a:t> Remise d’un plan de ville traduit en ukrainien</a:t>
                      </a:r>
                    </a:p>
                    <a:p>
                      <a:pPr algn="just"/>
                      <a:endParaRPr lang="fr-FR" sz="1600" dirty="0"/>
                    </a:p>
                  </a:txBody>
                  <a:tcPr/>
                </a:tc>
                <a:extLst>
                  <a:ext uri="{0D108BD9-81ED-4DB2-BD59-A6C34878D82A}">
                    <a16:rowId xmlns:a16="http://schemas.microsoft.com/office/drawing/2014/main" val="10002"/>
                  </a:ext>
                </a:extLst>
              </a:tr>
            </a:tbl>
          </a:graphicData>
        </a:graphic>
      </p:graphicFrame>
      <p:pic>
        <p:nvPicPr>
          <p:cNvPr id="5" name="Image 4" descr="Nouveau logo 49 transparent.png"/>
          <p:cNvPicPr>
            <a:picLocks noChangeAspect="1"/>
          </p:cNvPicPr>
          <p:nvPr/>
        </p:nvPicPr>
        <p:blipFill>
          <a:blip r:embed="rId3" cstate="print"/>
          <a:stretch>
            <a:fillRect/>
          </a:stretch>
        </p:blipFill>
        <p:spPr>
          <a:xfrm>
            <a:off x="755576" y="260648"/>
            <a:ext cx="2045629" cy="88252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420888"/>
            <a:ext cx="8229600" cy="4104456"/>
          </a:xfrm>
        </p:spPr>
        <p:txBody>
          <a:bodyPr/>
          <a:lstStyle/>
          <a:p>
            <a:pPr>
              <a:buNone/>
            </a:pPr>
            <a:r>
              <a:rPr lang="fr-FR" sz="2800" dirty="0"/>
              <a:t>Accueil des réfugiés : quelques questions en suspens</a:t>
            </a:r>
          </a:p>
          <a:p>
            <a:pPr>
              <a:buFont typeface="Wingdings"/>
              <a:buChar char=""/>
            </a:pPr>
            <a:r>
              <a:rPr lang="fr-FR" sz="1800" dirty="0">
                <a:sym typeface="Wingdings"/>
              </a:rPr>
              <a:t>Hébergement des réfugiés : caractéristiques des logements proposés par les communes  (nécessité de fournir des logements meublés ? Possibilité de mobiliser des dons pour l’acquisition de mobilier?)</a:t>
            </a:r>
          </a:p>
          <a:p>
            <a:pPr>
              <a:buFont typeface="Wingdings"/>
              <a:buChar char=""/>
            </a:pPr>
            <a:r>
              <a:rPr lang="fr-FR" sz="1800" dirty="0">
                <a:sym typeface="Wingdings"/>
              </a:rPr>
              <a:t>Alimentation : quelle solution pérenne (hors aide immédiate du CCAS) mettre en place pour la fourniture de repas?</a:t>
            </a:r>
          </a:p>
          <a:p>
            <a:pPr>
              <a:buFont typeface="Wingdings"/>
              <a:buChar char=""/>
            </a:pPr>
            <a:r>
              <a:rPr lang="fr-FR" sz="1800" dirty="0">
                <a:sym typeface="Wingdings"/>
              </a:rPr>
              <a:t>Scolarisation des enfants : barrière immédiate de la langue , gestion des effectifs avec l’Education Nationale</a:t>
            </a:r>
          </a:p>
          <a:p>
            <a:pPr>
              <a:buFont typeface="Wingdings"/>
              <a:buChar char=""/>
            </a:pPr>
            <a:r>
              <a:rPr lang="fr-FR" sz="1800" dirty="0">
                <a:sym typeface="Wingdings"/>
              </a:rPr>
              <a:t>Transports : l’accueil en milieu rural pose la question des déplacements nécessaires des réfugiés (formalités, alimentation, loisirs…)</a:t>
            </a:r>
          </a:p>
          <a:p>
            <a:pPr>
              <a:buFont typeface="Wingdings"/>
              <a:buChar char=""/>
            </a:pPr>
            <a:r>
              <a:rPr lang="fr-FR" sz="1800" dirty="0">
                <a:sym typeface="Wingdings"/>
              </a:rPr>
              <a:t>Comment s’organise la protection sanitaire des ces populations et leur accès </a:t>
            </a:r>
            <a:r>
              <a:rPr lang="fr-FR" sz="1800">
                <a:sym typeface="Wingdings"/>
              </a:rPr>
              <a:t>aux soins?</a:t>
            </a:r>
            <a:endParaRPr lang="fr-FR" sz="1800" dirty="0">
              <a:sym typeface="Wingdings"/>
            </a:endParaRPr>
          </a:p>
          <a:p>
            <a:pPr>
              <a:buNone/>
            </a:pPr>
            <a:endParaRPr lang="fr-FR" sz="2800" dirty="0"/>
          </a:p>
          <a:p>
            <a:pPr>
              <a:buNone/>
            </a:pPr>
            <a:endParaRPr lang="fr-FR" dirty="0"/>
          </a:p>
        </p:txBody>
      </p:sp>
      <p:sp>
        <p:nvSpPr>
          <p:cNvPr id="4" name="Titre 1"/>
          <p:cNvSpPr>
            <a:spLocks noGrp="1"/>
          </p:cNvSpPr>
          <p:nvPr>
            <p:ph type="title"/>
          </p:nvPr>
        </p:nvSpPr>
        <p:spPr>
          <a:xfrm>
            <a:off x="467544" y="1412776"/>
            <a:ext cx="8229600" cy="652934"/>
          </a:xfrm>
          <a:solidFill>
            <a:schemeClr val="accent1"/>
          </a:solidFill>
        </p:spPr>
        <p:txBody>
          <a:bodyPr>
            <a:normAutofit/>
          </a:bodyPr>
          <a:lstStyle/>
          <a:p>
            <a:r>
              <a:rPr lang="fr-FR" sz="3200" dirty="0">
                <a:solidFill>
                  <a:schemeClr val="bg1"/>
                </a:solidFill>
              </a:rPr>
              <a:t>ACTIONS DE SOLIDARITÉ UKRAINE</a:t>
            </a:r>
          </a:p>
        </p:txBody>
      </p:sp>
      <p:pic>
        <p:nvPicPr>
          <p:cNvPr id="5" name="Image 4" descr="Nouveau logo 49 transparent.png"/>
          <p:cNvPicPr>
            <a:picLocks noChangeAspect="1"/>
          </p:cNvPicPr>
          <p:nvPr/>
        </p:nvPicPr>
        <p:blipFill>
          <a:blip r:embed="rId2" cstate="print"/>
          <a:stretch>
            <a:fillRect/>
          </a:stretch>
        </p:blipFill>
        <p:spPr>
          <a:xfrm>
            <a:off x="755576" y="260648"/>
            <a:ext cx="2045629" cy="88252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204864"/>
            <a:ext cx="8229600" cy="4320480"/>
          </a:xfrm>
        </p:spPr>
        <p:txBody>
          <a:bodyPr>
            <a:normAutofit fontScale="77500" lnSpcReduction="20000"/>
          </a:bodyPr>
          <a:lstStyle/>
          <a:p>
            <a:pPr algn="ctr">
              <a:buNone/>
            </a:pPr>
            <a:r>
              <a:rPr lang="fr-FR" sz="2800" b="1" dirty="0"/>
              <a:t>RETOUR SUR LA REUNION AVEC LA PREFECTURE VENDREDI 19 MARS 2022</a:t>
            </a:r>
          </a:p>
          <a:p>
            <a:pPr>
              <a:buNone/>
            </a:pPr>
            <a:endParaRPr lang="fr-FR" sz="2800" dirty="0">
              <a:sym typeface="Wingdings"/>
            </a:endParaRPr>
          </a:p>
          <a:p>
            <a:pPr>
              <a:buFontTx/>
              <a:buChar char="-"/>
            </a:pPr>
            <a:r>
              <a:rPr lang="fr-FR" sz="2800" dirty="0">
                <a:sym typeface="Wingdings"/>
              </a:rPr>
              <a:t>Besoins d’un hébergement d’urgence – gymnase ou autres pour 15 jours</a:t>
            </a:r>
          </a:p>
          <a:p>
            <a:pPr>
              <a:buFontTx/>
              <a:buChar char="-"/>
            </a:pPr>
            <a:r>
              <a:rPr lang="fr-FR" sz="2800" dirty="0">
                <a:sym typeface="Wingdings"/>
              </a:rPr>
              <a:t>Besoins d’hébergements collectifs pour une durée de 3 à 4 mois </a:t>
            </a:r>
          </a:p>
          <a:p>
            <a:pPr>
              <a:buFontTx/>
              <a:buChar char="-"/>
            </a:pPr>
            <a:r>
              <a:rPr lang="fr-FR" sz="2800" dirty="0">
                <a:sym typeface="Wingdings"/>
              </a:rPr>
              <a:t>Besoins d’hébergements dans le temps avec d’autres problématiques : </a:t>
            </a:r>
          </a:p>
          <a:p>
            <a:pPr lvl="1">
              <a:buFontTx/>
              <a:buChar char="-"/>
            </a:pPr>
            <a:r>
              <a:rPr lang="fr-FR" sz="2400" dirty="0">
                <a:sym typeface="Wingdings"/>
              </a:rPr>
              <a:t>Déplacements</a:t>
            </a:r>
          </a:p>
          <a:p>
            <a:pPr lvl="1">
              <a:buFontTx/>
              <a:buChar char="-"/>
            </a:pPr>
            <a:r>
              <a:rPr lang="fr-FR" sz="2400" dirty="0">
                <a:sym typeface="Wingdings"/>
              </a:rPr>
              <a:t>Scolarisation </a:t>
            </a:r>
          </a:p>
          <a:p>
            <a:pPr lvl="1">
              <a:buFontTx/>
              <a:buChar char="-"/>
            </a:pPr>
            <a:r>
              <a:rPr lang="fr-FR" sz="2400" dirty="0">
                <a:sym typeface="Wingdings"/>
              </a:rPr>
              <a:t>Restauration </a:t>
            </a:r>
          </a:p>
          <a:p>
            <a:pPr lvl="1">
              <a:buFontTx/>
              <a:buChar char="-"/>
            </a:pPr>
            <a:r>
              <a:rPr lang="fr-FR" sz="2400" dirty="0">
                <a:sym typeface="Wingdings"/>
              </a:rPr>
              <a:t>Emplois </a:t>
            </a:r>
          </a:p>
          <a:p>
            <a:pPr lvl="1">
              <a:buFontTx/>
              <a:buChar char="-"/>
            </a:pPr>
            <a:r>
              <a:rPr lang="fr-FR" sz="2400" dirty="0">
                <a:sym typeface="Wingdings"/>
              </a:rPr>
              <a:t>Formalités administratives.</a:t>
            </a:r>
          </a:p>
          <a:p>
            <a:pPr marL="0" indent="0">
              <a:buNone/>
            </a:pPr>
            <a:endParaRPr lang="fr-FR" sz="1800" dirty="0">
              <a:sym typeface="Wingdings"/>
            </a:endParaRPr>
          </a:p>
          <a:p>
            <a:pPr>
              <a:buNone/>
            </a:pPr>
            <a:endParaRPr lang="fr-FR" sz="2800" dirty="0"/>
          </a:p>
          <a:p>
            <a:pPr>
              <a:buNone/>
            </a:pPr>
            <a:endParaRPr lang="fr-FR" dirty="0"/>
          </a:p>
        </p:txBody>
      </p:sp>
      <p:sp>
        <p:nvSpPr>
          <p:cNvPr id="4" name="Titre 1"/>
          <p:cNvSpPr>
            <a:spLocks noGrp="1"/>
          </p:cNvSpPr>
          <p:nvPr>
            <p:ph type="title"/>
          </p:nvPr>
        </p:nvSpPr>
        <p:spPr>
          <a:xfrm>
            <a:off x="467544" y="1412776"/>
            <a:ext cx="8229600" cy="652934"/>
          </a:xfrm>
          <a:solidFill>
            <a:schemeClr val="accent1"/>
          </a:solidFill>
        </p:spPr>
        <p:txBody>
          <a:bodyPr>
            <a:normAutofit/>
          </a:bodyPr>
          <a:lstStyle/>
          <a:p>
            <a:r>
              <a:rPr lang="fr-FR" sz="3200" dirty="0">
                <a:solidFill>
                  <a:schemeClr val="bg1"/>
                </a:solidFill>
              </a:rPr>
              <a:t>ACTIONS DE SOLIDARITÉ UKRAINE</a:t>
            </a:r>
          </a:p>
        </p:txBody>
      </p:sp>
      <p:pic>
        <p:nvPicPr>
          <p:cNvPr id="5" name="Image 4" descr="Nouveau logo 49 transparent.png"/>
          <p:cNvPicPr>
            <a:picLocks noChangeAspect="1"/>
          </p:cNvPicPr>
          <p:nvPr/>
        </p:nvPicPr>
        <p:blipFill>
          <a:blip r:embed="rId2" cstate="print"/>
          <a:stretch>
            <a:fillRect/>
          </a:stretch>
        </p:blipFill>
        <p:spPr>
          <a:xfrm>
            <a:off x="755576" y="260648"/>
            <a:ext cx="2045629" cy="882528"/>
          </a:xfrm>
          <a:prstGeom prst="rect">
            <a:avLst/>
          </a:prstGeom>
        </p:spPr>
      </p:pic>
    </p:spTree>
    <p:extLst>
      <p:ext uri="{BB962C8B-B14F-4D97-AF65-F5344CB8AC3E}">
        <p14:creationId xmlns:p14="http://schemas.microsoft.com/office/powerpoint/2010/main" val="1535611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1D18EE-5925-4BEE-8BAA-9D8FAEB351F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04665D4-56A5-4234-B439-B086A89C9268}"/>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2752844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646</Words>
  <Application>Microsoft Office PowerPoint</Application>
  <PresentationFormat>Affichage à l'écran (4:3)</PresentationFormat>
  <Paragraphs>44</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Thème Office</vt:lpstr>
      <vt:lpstr>ACTIONS DE SOLIDARITÉ UKRAINE</vt:lpstr>
      <vt:lpstr>Présentation PowerPoint</vt:lpstr>
      <vt:lpstr>Présentation PowerPoint</vt:lpstr>
      <vt:lpstr>ACTIONS DE SOLIDARITÉ UKRAINE</vt:lpstr>
      <vt:lpstr>ACTIONS DE SOLIDARITÉ UKRAINE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ACTIONS DE SOLIDARITÉ UKRAINE</dc:title>
  <dc:creator>Guy poutier</dc:creator>
  <cp:lastModifiedBy>philippe chalopin</cp:lastModifiedBy>
  <cp:revision>17</cp:revision>
  <dcterms:created xsi:type="dcterms:W3CDTF">2022-03-23T13:27:21Z</dcterms:created>
  <dcterms:modified xsi:type="dcterms:W3CDTF">2022-03-23T15:38:17Z</dcterms:modified>
</cp:coreProperties>
</file>